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308" r:id="rId3"/>
    <p:sldId id="288" r:id="rId4"/>
    <p:sldId id="300" r:id="rId5"/>
    <p:sldId id="261" r:id="rId6"/>
    <p:sldId id="307" r:id="rId7"/>
    <p:sldId id="306" r:id="rId8"/>
    <p:sldId id="302" r:id="rId9"/>
    <p:sldId id="303" r:id="rId10"/>
    <p:sldId id="305" r:id="rId11"/>
    <p:sldId id="292" r:id="rId12"/>
    <p:sldId id="312" r:id="rId13"/>
    <p:sldId id="310" r:id="rId14"/>
    <p:sldId id="314" r:id="rId15"/>
    <p:sldId id="309" r:id="rId16"/>
    <p:sldId id="31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57" autoAdjust="0"/>
    <p:restoredTop sz="94660"/>
  </p:normalViewPr>
  <p:slideViewPr>
    <p:cSldViewPr snapToGrid="0">
      <p:cViewPr varScale="1">
        <p:scale>
          <a:sx n="63" d="100"/>
          <a:sy n="63" d="100"/>
        </p:scale>
        <p:origin x="6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46A552-5932-4B11-9046-E0EC6B94DC08}" type="datetimeFigureOut">
              <a:rPr lang="en-US" smtClean="0"/>
              <a:t>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4572DF-88CD-4B24-A04E-F5584B3EE2A3}" type="slidenum">
              <a:rPr lang="en-US" smtClean="0"/>
              <a:t>‹#›</a:t>
            </a:fld>
            <a:endParaRPr lang="en-US"/>
          </a:p>
        </p:txBody>
      </p:sp>
    </p:spTree>
    <p:extLst>
      <p:ext uri="{BB962C8B-B14F-4D97-AF65-F5344CB8AC3E}">
        <p14:creationId xmlns:p14="http://schemas.microsoft.com/office/powerpoint/2010/main" val="693445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4572DF-88CD-4B24-A04E-F5584B3EE2A3}" type="slidenum">
              <a:rPr lang="en-US" smtClean="0"/>
              <a:t>1</a:t>
            </a:fld>
            <a:endParaRPr lang="en-US"/>
          </a:p>
        </p:txBody>
      </p:sp>
    </p:spTree>
    <p:extLst>
      <p:ext uri="{BB962C8B-B14F-4D97-AF65-F5344CB8AC3E}">
        <p14:creationId xmlns:p14="http://schemas.microsoft.com/office/powerpoint/2010/main" val="4279257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MCICOM has</a:t>
            </a:r>
            <a:r>
              <a:rPr lang="en-US" baseline="0" dirty="0" smtClean="0"/>
              <a:t> their own internal safety Office at the HQ </a:t>
            </a:r>
          </a:p>
          <a:p>
            <a:r>
              <a:rPr lang="en-US" baseline="0" dirty="0" smtClean="0"/>
              <a:t>HQMC Civilians will utilize your local Unit Safety Representative  </a:t>
            </a:r>
            <a:endParaRPr lang="en-US" dirty="0"/>
          </a:p>
        </p:txBody>
      </p:sp>
      <p:sp>
        <p:nvSpPr>
          <p:cNvPr id="4" name="Slide Number Placeholder 3"/>
          <p:cNvSpPr>
            <a:spLocks noGrp="1"/>
          </p:cNvSpPr>
          <p:nvPr>
            <p:ph type="sldNum" sz="quarter" idx="10"/>
          </p:nvPr>
        </p:nvSpPr>
        <p:spPr/>
        <p:txBody>
          <a:bodyPr/>
          <a:lstStyle/>
          <a:p>
            <a:fld id="{F74572DF-88CD-4B24-A04E-F5584B3EE2A3}" type="slidenum">
              <a:rPr lang="en-US" smtClean="0"/>
              <a:t>5</a:t>
            </a:fld>
            <a:endParaRPr lang="en-US"/>
          </a:p>
        </p:txBody>
      </p:sp>
    </p:spTree>
    <p:extLst>
      <p:ext uri="{BB962C8B-B14F-4D97-AF65-F5344CB8AC3E}">
        <p14:creationId xmlns:p14="http://schemas.microsoft.com/office/powerpoint/2010/main" val="820748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6FAE39-D0EA-4F17-8FB4-AD7B0A2590CF}" type="datetime1">
              <a:rPr lang="en-US" smtClean="0"/>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7520A-41CB-47B5-990D-86F29E9B6623}" type="slidenum">
              <a:rPr lang="en-US" smtClean="0"/>
              <a:t>‹#›</a:t>
            </a:fld>
            <a:endParaRPr lang="en-US"/>
          </a:p>
        </p:txBody>
      </p:sp>
    </p:spTree>
    <p:extLst>
      <p:ext uri="{BB962C8B-B14F-4D97-AF65-F5344CB8AC3E}">
        <p14:creationId xmlns:p14="http://schemas.microsoft.com/office/powerpoint/2010/main" val="824264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C81CB8-3FCC-4BAA-B11F-A5FB2785462E}" type="datetime1">
              <a:rPr lang="en-US" smtClean="0"/>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7520A-41CB-47B5-990D-86F29E9B6623}" type="slidenum">
              <a:rPr lang="en-US" smtClean="0"/>
              <a:t>‹#›</a:t>
            </a:fld>
            <a:endParaRPr lang="en-US"/>
          </a:p>
        </p:txBody>
      </p:sp>
    </p:spTree>
    <p:extLst>
      <p:ext uri="{BB962C8B-B14F-4D97-AF65-F5344CB8AC3E}">
        <p14:creationId xmlns:p14="http://schemas.microsoft.com/office/powerpoint/2010/main" val="3690509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DE9731-BFCE-4C0A-AE41-71DC1F5D5D44}" type="datetime1">
              <a:rPr lang="en-US" smtClean="0"/>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7520A-41CB-47B5-990D-86F29E9B6623}" type="slidenum">
              <a:rPr lang="en-US" smtClean="0"/>
              <a:t>‹#›</a:t>
            </a:fld>
            <a:endParaRPr lang="en-US"/>
          </a:p>
        </p:txBody>
      </p:sp>
    </p:spTree>
    <p:extLst>
      <p:ext uri="{BB962C8B-B14F-4D97-AF65-F5344CB8AC3E}">
        <p14:creationId xmlns:p14="http://schemas.microsoft.com/office/powerpoint/2010/main" val="529454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907B048-48F6-47DA-9F00-5637789D3EBA}" type="datetime1">
              <a:rPr lang="en-US" smtClean="0"/>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01774-1220-4B0E-ADBC-F9C6DC1DEC35}" type="slidenum">
              <a:rPr lang="en-US" smtClean="0"/>
              <a:t>‹#›</a:t>
            </a:fld>
            <a:endParaRPr lang="en-US"/>
          </a:p>
        </p:txBody>
      </p:sp>
    </p:spTree>
    <p:extLst>
      <p:ext uri="{BB962C8B-B14F-4D97-AF65-F5344CB8AC3E}">
        <p14:creationId xmlns:p14="http://schemas.microsoft.com/office/powerpoint/2010/main" val="2669318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D2B17A-0394-442A-8C13-DCB83BB8D02A}" type="datetime1">
              <a:rPr lang="en-US" smtClean="0"/>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01774-1220-4B0E-ADBC-F9C6DC1DEC35}" type="slidenum">
              <a:rPr lang="en-US" smtClean="0"/>
              <a:t>‹#›</a:t>
            </a:fld>
            <a:endParaRPr lang="en-US"/>
          </a:p>
        </p:txBody>
      </p:sp>
    </p:spTree>
    <p:extLst>
      <p:ext uri="{BB962C8B-B14F-4D97-AF65-F5344CB8AC3E}">
        <p14:creationId xmlns:p14="http://schemas.microsoft.com/office/powerpoint/2010/main" val="35996175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DA80F7-F273-48F8-83A1-D7A89A92F619}" type="datetime1">
              <a:rPr lang="en-US" smtClean="0"/>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01774-1220-4B0E-ADBC-F9C6DC1DEC35}" type="slidenum">
              <a:rPr lang="en-US" smtClean="0"/>
              <a:t>‹#›</a:t>
            </a:fld>
            <a:endParaRPr lang="en-US"/>
          </a:p>
        </p:txBody>
      </p:sp>
    </p:spTree>
    <p:extLst>
      <p:ext uri="{BB962C8B-B14F-4D97-AF65-F5344CB8AC3E}">
        <p14:creationId xmlns:p14="http://schemas.microsoft.com/office/powerpoint/2010/main" val="885543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6286F5-2077-4F84-A530-4972E1069E59}" type="datetime1">
              <a:rPr lang="en-US" smtClean="0"/>
              <a:t>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601774-1220-4B0E-ADBC-F9C6DC1DEC35}" type="slidenum">
              <a:rPr lang="en-US" smtClean="0"/>
              <a:t>‹#›</a:t>
            </a:fld>
            <a:endParaRPr lang="en-US"/>
          </a:p>
        </p:txBody>
      </p:sp>
    </p:spTree>
    <p:extLst>
      <p:ext uri="{BB962C8B-B14F-4D97-AF65-F5344CB8AC3E}">
        <p14:creationId xmlns:p14="http://schemas.microsoft.com/office/powerpoint/2010/main" val="1321204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B8C555-DD58-4CBB-AE16-4DDF463A70CF}" type="datetime1">
              <a:rPr lang="en-US" smtClean="0"/>
              <a:t>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601774-1220-4B0E-ADBC-F9C6DC1DEC35}" type="slidenum">
              <a:rPr lang="en-US" smtClean="0"/>
              <a:t>‹#›</a:t>
            </a:fld>
            <a:endParaRPr lang="en-US"/>
          </a:p>
        </p:txBody>
      </p:sp>
    </p:spTree>
    <p:extLst>
      <p:ext uri="{BB962C8B-B14F-4D97-AF65-F5344CB8AC3E}">
        <p14:creationId xmlns:p14="http://schemas.microsoft.com/office/powerpoint/2010/main" val="3433412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496872-7732-4A86-BE11-79CFF3CF7FF3}" type="datetime1">
              <a:rPr lang="en-US" smtClean="0"/>
              <a:t>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601774-1220-4B0E-ADBC-F9C6DC1DEC35}" type="slidenum">
              <a:rPr lang="en-US" smtClean="0"/>
              <a:t>‹#›</a:t>
            </a:fld>
            <a:endParaRPr lang="en-US"/>
          </a:p>
        </p:txBody>
      </p:sp>
    </p:spTree>
    <p:extLst>
      <p:ext uri="{BB962C8B-B14F-4D97-AF65-F5344CB8AC3E}">
        <p14:creationId xmlns:p14="http://schemas.microsoft.com/office/powerpoint/2010/main" val="5712913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A300A6-0BB5-4F77-99BC-6CA7691C30EA}" type="datetime1">
              <a:rPr lang="en-US" smtClean="0"/>
              <a:t>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601774-1220-4B0E-ADBC-F9C6DC1DEC35}" type="slidenum">
              <a:rPr lang="en-US" smtClean="0"/>
              <a:t>‹#›</a:t>
            </a:fld>
            <a:endParaRPr lang="en-US"/>
          </a:p>
        </p:txBody>
      </p:sp>
    </p:spTree>
    <p:extLst>
      <p:ext uri="{BB962C8B-B14F-4D97-AF65-F5344CB8AC3E}">
        <p14:creationId xmlns:p14="http://schemas.microsoft.com/office/powerpoint/2010/main" val="32420821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F9D0D4-B692-454D-B8E3-44B64EE8B285}" type="datetime1">
              <a:rPr lang="en-US" smtClean="0"/>
              <a:t>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601774-1220-4B0E-ADBC-F9C6DC1DEC35}" type="slidenum">
              <a:rPr lang="en-US" smtClean="0"/>
              <a:t>‹#›</a:t>
            </a:fld>
            <a:endParaRPr lang="en-US"/>
          </a:p>
        </p:txBody>
      </p:sp>
    </p:spTree>
    <p:extLst>
      <p:ext uri="{BB962C8B-B14F-4D97-AF65-F5344CB8AC3E}">
        <p14:creationId xmlns:p14="http://schemas.microsoft.com/office/powerpoint/2010/main" val="1365188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30909"/>
            <a:ext cx="10515600" cy="738909"/>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9C7567-756E-44E1-8ABD-84E9FA32F3B6}" type="datetime1">
              <a:rPr lang="en-US" smtClean="0"/>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7520A-41CB-47B5-990D-86F29E9B6623}" type="slidenum">
              <a:rPr lang="en-US" smtClean="0"/>
              <a:t>‹#›</a:t>
            </a:fld>
            <a:endParaRPr lang="en-US"/>
          </a:p>
        </p:txBody>
      </p:sp>
    </p:spTree>
    <p:extLst>
      <p:ext uri="{BB962C8B-B14F-4D97-AF65-F5344CB8AC3E}">
        <p14:creationId xmlns:p14="http://schemas.microsoft.com/office/powerpoint/2010/main" val="10671049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4F1D70-A576-4CAC-8AEA-B137CB923466}" type="datetime1">
              <a:rPr lang="en-US" smtClean="0"/>
              <a:t>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601774-1220-4B0E-ADBC-F9C6DC1DEC35}" type="slidenum">
              <a:rPr lang="en-US" smtClean="0"/>
              <a:t>‹#›</a:t>
            </a:fld>
            <a:endParaRPr lang="en-US"/>
          </a:p>
        </p:txBody>
      </p:sp>
    </p:spTree>
    <p:extLst>
      <p:ext uri="{BB962C8B-B14F-4D97-AF65-F5344CB8AC3E}">
        <p14:creationId xmlns:p14="http://schemas.microsoft.com/office/powerpoint/2010/main" val="9313006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B776AC-B427-4A9E-806C-D0B8583E0077}" type="datetime1">
              <a:rPr lang="en-US" smtClean="0"/>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01774-1220-4B0E-ADBC-F9C6DC1DEC35}" type="slidenum">
              <a:rPr lang="en-US" smtClean="0"/>
              <a:t>‹#›</a:t>
            </a:fld>
            <a:endParaRPr lang="en-US"/>
          </a:p>
        </p:txBody>
      </p:sp>
    </p:spTree>
    <p:extLst>
      <p:ext uri="{BB962C8B-B14F-4D97-AF65-F5344CB8AC3E}">
        <p14:creationId xmlns:p14="http://schemas.microsoft.com/office/powerpoint/2010/main" val="25448401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A76047-2201-4050-9937-1E46F7B82ED8}" type="datetime1">
              <a:rPr lang="en-US" smtClean="0"/>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01774-1220-4B0E-ADBC-F9C6DC1DEC35}" type="slidenum">
              <a:rPr lang="en-US" smtClean="0"/>
              <a:t>‹#›</a:t>
            </a:fld>
            <a:endParaRPr lang="en-US"/>
          </a:p>
        </p:txBody>
      </p:sp>
    </p:spTree>
    <p:extLst>
      <p:ext uri="{BB962C8B-B14F-4D97-AF65-F5344CB8AC3E}">
        <p14:creationId xmlns:p14="http://schemas.microsoft.com/office/powerpoint/2010/main" val="3947225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B15F99-0566-419F-A20F-03E12EB8BC17}" type="datetime1">
              <a:rPr lang="en-US" smtClean="0"/>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7520A-41CB-47B5-990D-86F29E9B6623}" type="slidenum">
              <a:rPr lang="en-US" smtClean="0"/>
              <a:t>‹#›</a:t>
            </a:fld>
            <a:endParaRPr lang="en-US"/>
          </a:p>
        </p:txBody>
      </p:sp>
    </p:spTree>
    <p:extLst>
      <p:ext uri="{BB962C8B-B14F-4D97-AF65-F5344CB8AC3E}">
        <p14:creationId xmlns:p14="http://schemas.microsoft.com/office/powerpoint/2010/main" val="19092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67855"/>
            <a:ext cx="10515600" cy="665019"/>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C130FB-E118-4A3F-9E1D-2B43D1985944}" type="datetime1">
              <a:rPr lang="en-US" smtClean="0"/>
              <a:t>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47520A-41CB-47B5-990D-86F29E9B6623}" type="slidenum">
              <a:rPr lang="en-US" smtClean="0"/>
              <a:t>‹#›</a:t>
            </a:fld>
            <a:endParaRPr lang="en-US"/>
          </a:p>
        </p:txBody>
      </p:sp>
    </p:spTree>
    <p:extLst>
      <p:ext uri="{BB962C8B-B14F-4D97-AF65-F5344CB8AC3E}">
        <p14:creationId xmlns:p14="http://schemas.microsoft.com/office/powerpoint/2010/main" val="1271488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277091"/>
            <a:ext cx="10515600" cy="69272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7C3432-E59F-43E6-AE8D-3CD419BD4992}" type="datetime1">
              <a:rPr lang="en-US" smtClean="0"/>
              <a:t>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47520A-41CB-47B5-990D-86F29E9B6623}" type="slidenum">
              <a:rPr lang="en-US" smtClean="0"/>
              <a:t>‹#›</a:t>
            </a:fld>
            <a:endParaRPr lang="en-US"/>
          </a:p>
        </p:txBody>
      </p:sp>
    </p:spTree>
    <p:extLst>
      <p:ext uri="{BB962C8B-B14F-4D97-AF65-F5344CB8AC3E}">
        <p14:creationId xmlns:p14="http://schemas.microsoft.com/office/powerpoint/2010/main" val="1946684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93964"/>
            <a:ext cx="10515600" cy="748146"/>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4A93FB-74CC-4A29-8B9C-BCE7CE5EF86C}" type="datetime1">
              <a:rPr lang="en-US" smtClean="0"/>
              <a:t>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47520A-41CB-47B5-990D-86F29E9B6623}" type="slidenum">
              <a:rPr lang="en-US" smtClean="0"/>
              <a:t>‹#›</a:t>
            </a:fld>
            <a:endParaRPr lang="en-US"/>
          </a:p>
        </p:txBody>
      </p:sp>
    </p:spTree>
    <p:extLst>
      <p:ext uri="{BB962C8B-B14F-4D97-AF65-F5344CB8AC3E}">
        <p14:creationId xmlns:p14="http://schemas.microsoft.com/office/powerpoint/2010/main" val="86230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F77496-D49A-4735-91F2-ED0403E0C999}" type="datetime1">
              <a:rPr lang="en-US" smtClean="0"/>
              <a:t>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47520A-41CB-47B5-990D-86F29E9B6623}" type="slidenum">
              <a:rPr lang="en-US" smtClean="0"/>
              <a:t>‹#›</a:t>
            </a:fld>
            <a:endParaRPr lang="en-US"/>
          </a:p>
        </p:txBody>
      </p:sp>
    </p:spTree>
    <p:extLst>
      <p:ext uri="{BB962C8B-B14F-4D97-AF65-F5344CB8AC3E}">
        <p14:creationId xmlns:p14="http://schemas.microsoft.com/office/powerpoint/2010/main" val="618417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A62DA6-E36B-4EEA-8237-00792A2E94B5}" type="datetime1">
              <a:rPr lang="en-US" smtClean="0"/>
              <a:t>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47520A-41CB-47B5-990D-86F29E9B6623}" type="slidenum">
              <a:rPr lang="en-US" smtClean="0"/>
              <a:t>‹#›</a:t>
            </a:fld>
            <a:endParaRPr lang="en-US"/>
          </a:p>
        </p:txBody>
      </p:sp>
    </p:spTree>
    <p:extLst>
      <p:ext uri="{BB962C8B-B14F-4D97-AF65-F5344CB8AC3E}">
        <p14:creationId xmlns:p14="http://schemas.microsoft.com/office/powerpoint/2010/main" val="3512088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D551C-2DFE-4015-BAA8-624FFD1A391C}" type="datetime1">
              <a:rPr lang="en-US" smtClean="0"/>
              <a:t>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47520A-41CB-47B5-990D-86F29E9B6623}" type="slidenum">
              <a:rPr lang="en-US" smtClean="0"/>
              <a:t>‹#›</a:t>
            </a:fld>
            <a:endParaRPr lang="en-US"/>
          </a:p>
        </p:txBody>
      </p:sp>
    </p:spTree>
    <p:extLst>
      <p:ext uri="{BB962C8B-B14F-4D97-AF65-F5344CB8AC3E}">
        <p14:creationId xmlns:p14="http://schemas.microsoft.com/office/powerpoint/2010/main" val="3215067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				</a:t>
            </a:r>
            <a:br>
              <a:rPr lang="en-US" dirty="0" smtClean="0"/>
            </a:br>
            <a:r>
              <a:rPr lang="en-US" dirty="0" smtClean="0"/>
              <a:t>                                   </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E907BE-666C-4CDD-BCDF-F6737D6C7DB0}" type="datetime1">
              <a:rPr lang="en-US" smtClean="0"/>
              <a:t>2/4/2021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47520A-41CB-47B5-990D-86F29E9B6623}" type="slidenum">
              <a:rPr lang="en-US" smtClean="0"/>
              <a:t>‹#›</a:t>
            </a:fld>
            <a:endParaRPr lang="en-US"/>
          </a:p>
        </p:txBody>
      </p:sp>
      <p:pic>
        <p:nvPicPr>
          <p:cNvPr id="8" name="Picture 7"/>
          <p:cNvPicPr>
            <a:picLocks noChangeAspect="1"/>
          </p:cNvPicPr>
          <p:nvPr userDrawn="1"/>
        </p:nvPicPr>
        <p:blipFill>
          <a:blip r:embed="rId13"/>
          <a:stretch>
            <a:fillRect/>
          </a:stretch>
        </p:blipFill>
        <p:spPr>
          <a:xfrm>
            <a:off x="10773580" y="185738"/>
            <a:ext cx="867343" cy="863289"/>
          </a:xfrm>
          <a:prstGeom prst="rect">
            <a:avLst/>
          </a:prstGeom>
        </p:spPr>
      </p:pic>
      <p:cxnSp>
        <p:nvCxnSpPr>
          <p:cNvPr id="17" name="Straight Connector 16"/>
          <p:cNvCxnSpPr/>
          <p:nvPr userDrawn="1"/>
        </p:nvCxnSpPr>
        <p:spPr>
          <a:xfrm flipV="1">
            <a:off x="0" y="1095763"/>
            <a:ext cx="2034988" cy="1268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3738282" y="1095764"/>
            <a:ext cx="8453718" cy="1268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userDrawn="1"/>
        </p:nvSpPr>
        <p:spPr>
          <a:xfrm>
            <a:off x="1980125" y="960357"/>
            <a:ext cx="2015804" cy="276999"/>
          </a:xfrm>
          <a:prstGeom prst="rect">
            <a:avLst/>
          </a:prstGeom>
        </p:spPr>
        <p:txBody>
          <a:bodyPr wrap="square">
            <a:spAutoFit/>
          </a:bodyPr>
          <a:lstStyle/>
          <a:p>
            <a:r>
              <a:rPr lang="en-US" sz="1200" b="1" i="1" dirty="0" smtClean="0"/>
              <a:t>Henderson Hall BITS 2021</a:t>
            </a:r>
            <a:endParaRPr lang="en-US" sz="1200" b="1" i="1" dirty="0"/>
          </a:p>
        </p:txBody>
      </p:sp>
    </p:spTree>
    <p:extLst>
      <p:ext uri="{BB962C8B-B14F-4D97-AF65-F5344CB8AC3E}">
        <p14:creationId xmlns:p14="http://schemas.microsoft.com/office/powerpoint/2010/main" val="4077733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1200" b="1" i="1"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2326FD-C9FC-4B8F-99D7-A39D46CD4EB9}" type="datetime1">
              <a:rPr lang="en-US" smtClean="0"/>
              <a:t>2/4/2021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01774-1220-4B0E-ADBC-F9C6DC1DEC35}" type="slidenum">
              <a:rPr lang="en-US" smtClean="0"/>
              <a:t>‹#›</a:t>
            </a:fld>
            <a:endParaRPr lang="en-US"/>
          </a:p>
        </p:txBody>
      </p:sp>
    </p:spTree>
    <p:extLst>
      <p:ext uri="{BB962C8B-B14F-4D97-AF65-F5344CB8AC3E}">
        <p14:creationId xmlns:p14="http://schemas.microsoft.com/office/powerpoint/2010/main" val="24048247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jpg"/><Relationship Id="rId12" Type="http://schemas.openxmlformats.org/officeDocument/2006/relationships/image" Target="../media/image19.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jpg"/><Relationship Id="rId10" Type="http://schemas.openxmlformats.org/officeDocument/2006/relationships/image" Target="../media/image17.jpg"/><Relationship Id="rId4" Type="http://schemas.openxmlformats.org/officeDocument/2006/relationships/image" Target="../media/image11.jp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299" y="245472"/>
            <a:ext cx="11920034" cy="6612528"/>
          </a:xfrm>
          <a:prstGeom prst="rect">
            <a:avLst/>
          </a:prstGeom>
        </p:spPr>
      </p:pic>
      <p:pic>
        <p:nvPicPr>
          <p:cNvPr id="4" name="Picture 3"/>
          <p:cNvPicPr>
            <a:picLocks noChangeAspect="1"/>
          </p:cNvPicPr>
          <p:nvPr/>
        </p:nvPicPr>
        <p:blipFill>
          <a:blip r:embed="rId4"/>
          <a:stretch>
            <a:fillRect/>
          </a:stretch>
        </p:blipFill>
        <p:spPr>
          <a:xfrm>
            <a:off x="121299" y="422282"/>
            <a:ext cx="1263133" cy="1257228"/>
          </a:xfrm>
          <a:prstGeom prst="rect">
            <a:avLst/>
          </a:prstGeom>
        </p:spPr>
      </p:pic>
      <p:sp>
        <p:nvSpPr>
          <p:cNvPr id="5" name="TextBox 4"/>
          <p:cNvSpPr txBox="1"/>
          <p:nvPr/>
        </p:nvSpPr>
        <p:spPr>
          <a:xfrm>
            <a:off x="2561253" y="777934"/>
            <a:ext cx="6419461" cy="2031325"/>
          </a:xfrm>
          <a:prstGeom prst="rect">
            <a:avLst/>
          </a:prstGeom>
          <a:noFill/>
        </p:spPr>
        <p:txBody>
          <a:bodyPr wrap="square" rtlCol="0">
            <a:spAutoFit/>
          </a:bodyPr>
          <a:lstStyle/>
          <a:p>
            <a:pPr algn="ctr"/>
            <a:r>
              <a:rPr lang="en-US" sz="3600" b="1" i="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H&amp;S </a:t>
            </a:r>
            <a:r>
              <a:rPr lang="en-US" sz="3600" b="1" i="1" dirty="0" err="1"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Bn</a:t>
            </a:r>
            <a:r>
              <a:rPr lang="en-US" sz="3600" b="1" i="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HQMC Henderson Hall Back in the Saddle 2021 </a:t>
            </a:r>
          </a:p>
          <a:p>
            <a:r>
              <a:rPr lang="en-US" dirty="0"/>
              <a:t> </a:t>
            </a:r>
          </a:p>
          <a:p>
            <a:pPr algn="ctr"/>
            <a:endParaRPr lang="en-US" sz="3600" b="1" i="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Rectangle 5"/>
          <p:cNvSpPr/>
          <p:nvPr/>
        </p:nvSpPr>
        <p:spPr>
          <a:xfrm>
            <a:off x="1063689" y="6371551"/>
            <a:ext cx="9414588" cy="369332"/>
          </a:xfrm>
          <a:prstGeom prst="rect">
            <a:avLst/>
          </a:prstGeom>
        </p:spPr>
        <p:txBody>
          <a:bodyPr wrap="square">
            <a:spAutoFit/>
          </a:bodyPr>
          <a:lstStyle/>
          <a:p>
            <a:pPr algn="ctr"/>
            <a:r>
              <a:rPr lang="en-US" b="1" i="1" dirty="0">
                <a:solidFill>
                  <a:srgbClr val="FF0000"/>
                </a:solidFill>
              </a:rPr>
              <a:t>Make the right decisions! Your family, your leadership, and fellow Marines are counting on it!</a:t>
            </a:r>
            <a:r>
              <a:rPr lang="en-US" b="1" dirty="0">
                <a:solidFill>
                  <a:srgbClr val="FF0000"/>
                </a:solidFill>
              </a:rPr>
              <a:t> </a:t>
            </a:r>
            <a:endParaRPr lang="en-US" dirty="0">
              <a:solidFill>
                <a:srgbClr val="FF0000"/>
              </a:solidFill>
            </a:endParaRPr>
          </a:p>
        </p:txBody>
      </p:sp>
      <p:sp>
        <p:nvSpPr>
          <p:cNvPr id="3" name="Slide Number Placeholder 2"/>
          <p:cNvSpPr>
            <a:spLocks noGrp="1"/>
          </p:cNvSpPr>
          <p:nvPr>
            <p:ph type="sldNum" sz="quarter" idx="12"/>
          </p:nvPr>
        </p:nvSpPr>
        <p:spPr/>
        <p:txBody>
          <a:bodyPr/>
          <a:lstStyle/>
          <a:p>
            <a:fld id="{BD601774-1220-4B0E-ADBC-F9C6DC1DEC35}" type="slidenum">
              <a:rPr lang="en-US" smtClean="0"/>
              <a:t>1</a:t>
            </a:fld>
            <a:endParaRPr lang="en-US"/>
          </a:p>
        </p:txBody>
      </p:sp>
    </p:spTree>
    <p:extLst>
      <p:ext uri="{BB962C8B-B14F-4D97-AF65-F5344CB8AC3E}">
        <p14:creationId xmlns:p14="http://schemas.microsoft.com/office/powerpoint/2010/main" val="35501106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i="0" dirty="0" smtClean="0"/>
              <a:t/>
            </a:r>
            <a:br>
              <a:rPr lang="en-US" sz="2800" i="0" dirty="0" smtClean="0"/>
            </a:br>
            <a:r>
              <a:rPr lang="en-US" sz="3100" i="0" dirty="0" smtClean="0"/>
              <a:t>Reorganization </a:t>
            </a:r>
            <a:r>
              <a:rPr lang="en-US" sz="3100" i="0" dirty="0"/>
              <a:t>of our Motorcycle Club </a:t>
            </a:r>
            <a:r>
              <a:rPr lang="en-US" sz="2800" dirty="0"/>
              <a:t/>
            </a:r>
            <a:br>
              <a:rPr lang="en-US" sz="2800" dirty="0"/>
            </a:br>
            <a:endParaRPr lang="en-US" sz="2800" b="1" i="0" dirty="0"/>
          </a:p>
        </p:txBody>
      </p:sp>
      <p:sp>
        <p:nvSpPr>
          <p:cNvPr id="3" name="Content Placeholder 2"/>
          <p:cNvSpPr>
            <a:spLocks noGrp="1"/>
          </p:cNvSpPr>
          <p:nvPr>
            <p:ph idx="1"/>
          </p:nvPr>
        </p:nvSpPr>
        <p:spPr/>
        <p:txBody>
          <a:bodyPr>
            <a:normAutofit fontScale="85000" lnSpcReduction="20000"/>
          </a:bodyPr>
          <a:lstStyle/>
          <a:p>
            <a:pPr lvl="1"/>
            <a:r>
              <a:rPr lang="en-US" sz="2100" dirty="0"/>
              <a:t>Henderson Hall Motorcycle </a:t>
            </a:r>
            <a:r>
              <a:rPr lang="en-US" sz="2100" dirty="0" smtClean="0"/>
              <a:t>Club</a:t>
            </a:r>
          </a:p>
          <a:p>
            <a:pPr marL="914400" lvl="2" indent="0">
              <a:buNone/>
            </a:pPr>
            <a:r>
              <a:rPr lang="en-US" sz="2100" dirty="0" smtClean="0"/>
              <a:t>-  Distribution  </a:t>
            </a:r>
          </a:p>
          <a:p>
            <a:pPr lvl="1"/>
            <a:r>
              <a:rPr lang="en-US" sz="2100" dirty="0" smtClean="0"/>
              <a:t>Check in process</a:t>
            </a:r>
          </a:p>
          <a:p>
            <a:pPr lvl="1"/>
            <a:r>
              <a:rPr lang="en-US" sz="2100" dirty="0" smtClean="0"/>
              <a:t>Training requirements </a:t>
            </a:r>
            <a:r>
              <a:rPr lang="en-US" sz="2100" i="1" dirty="0" smtClean="0">
                <a:solidFill>
                  <a:srgbClr val="FF0000"/>
                </a:solidFill>
              </a:rPr>
              <a:t>“Not trying to make you miserable”</a:t>
            </a:r>
          </a:p>
          <a:p>
            <a:pPr lvl="2">
              <a:buFontTx/>
              <a:buChar char="-"/>
            </a:pPr>
            <a:r>
              <a:rPr lang="en-US" sz="2100" dirty="0" smtClean="0"/>
              <a:t>MCO 5100.29C Vol. 3 Traffic Safety </a:t>
            </a:r>
          </a:p>
          <a:p>
            <a:pPr lvl="2">
              <a:buFontTx/>
              <a:buChar char="-"/>
            </a:pPr>
            <a:r>
              <a:rPr lang="en-US" sz="2100" dirty="0" smtClean="0"/>
              <a:t>Licensed riders and Basic Riders Course (BRC) </a:t>
            </a:r>
            <a:r>
              <a:rPr lang="en-US" sz="2100" dirty="0" smtClean="0">
                <a:solidFill>
                  <a:srgbClr val="FF0000"/>
                </a:solidFill>
              </a:rPr>
              <a:t>180 days to record</a:t>
            </a:r>
          </a:p>
          <a:p>
            <a:pPr lvl="2">
              <a:buFontTx/>
              <a:buChar char="-"/>
            </a:pPr>
            <a:r>
              <a:rPr lang="en-US" sz="2100" dirty="0" smtClean="0"/>
              <a:t>3yr now 5yr recertification</a:t>
            </a:r>
          </a:p>
          <a:p>
            <a:pPr lvl="2">
              <a:buFontTx/>
              <a:buChar char="-"/>
            </a:pPr>
            <a:r>
              <a:rPr lang="en-US" sz="2100" dirty="0" smtClean="0"/>
              <a:t>PPE - Fingerless gloves  (Army still requires full finger)  </a:t>
            </a:r>
          </a:p>
          <a:p>
            <a:pPr lvl="1"/>
            <a:r>
              <a:rPr lang="en-US" sz="2100" dirty="0" smtClean="0"/>
              <a:t>Training opportunities</a:t>
            </a:r>
          </a:p>
          <a:p>
            <a:pPr marL="914400" lvl="2" indent="0">
              <a:buNone/>
            </a:pPr>
            <a:r>
              <a:rPr lang="en-US" sz="2100" dirty="0" smtClean="0"/>
              <a:t>-  ESAMS, NCR Training locations </a:t>
            </a:r>
          </a:p>
          <a:p>
            <a:pPr lvl="1"/>
            <a:r>
              <a:rPr lang="en-US" sz="2100" dirty="0" smtClean="0"/>
              <a:t>Recent Beta testing</a:t>
            </a:r>
          </a:p>
          <a:p>
            <a:pPr marL="914400" lvl="2" indent="0">
              <a:buNone/>
            </a:pPr>
            <a:r>
              <a:rPr lang="en-US" sz="2100" dirty="0"/>
              <a:t>-  CMC SD and MCICOM Host </a:t>
            </a:r>
          </a:p>
          <a:p>
            <a:pPr marL="457200" lvl="1" indent="0">
              <a:buNone/>
            </a:pPr>
            <a:r>
              <a:rPr lang="en-US" sz="2100" dirty="0"/>
              <a:t>	-  Sept 11 2020 at MCB Quantico (Camp Upshur)</a:t>
            </a:r>
          </a:p>
          <a:p>
            <a:pPr marL="457200" lvl="1" indent="0">
              <a:buNone/>
            </a:pPr>
            <a:r>
              <a:rPr lang="en-US" sz="2100" dirty="0"/>
              <a:t>	-  Champions Riding </a:t>
            </a:r>
            <a:r>
              <a:rPr lang="en-US" sz="2100" dirty="0" smtClean="0"/>
              <a:t>School</a:t>
            </a:r>
            <a:endParaRPr lang="en-US" sz="2100" dirty="0"/>
          </a:p>
          <a:p>
            <a:pPr lvl="1"/>
            <a:r>
              <a:rPr lang="en-US" sz="2100" dirty="0" smtClean="0"/>
              <a:t>Look </a:t>
            </a:r>
            <a:r>
              <a:rPr lang="en-US" sz="2100" dirty="0"/>
              <a:t>at the opportunity instead of the requirement!  </a:t>
            </a:r>
          </a:p>
          <a:p>
            <a:pPr marL="457200" lvl="1" indent="0">
              <a:buNone/>
            </a:pPr>
            <a:r>
              <a:rPr lang="en-US" sz="2000" dirty="0" smtClean="0"/>
              <a:t> </a:t>
            </a:r>
          </a:p>
          <a:p>
            <a:pPr marL="457200" lvl="1" indent="0">
              <a:buNone/>
            </a:pPr>
            <a:endParaRPr lang="en-US" dirty="0" smtClean="0"/>
          </a:p>
        </p:txBody>
      </p:sp>
      <p:pic>
        <p:nvPicPr>
          <p:cNvPr id="4" name="Picture 3"/>
          <p:cNvPicPr>
            <a:picLocks noChangeAspect="1"/>
          </p:cNvPicPr>
          <p:nvPr/>
        </p:nvPicPr>
        <p:blipFill>
          <a:blip r:embed="rId2"/>
          <a:stretch>
            <a:fillRect/>
          </a:stretch>
        </p:blipFill>
        <p:spPr>
          <a:xfrm rot="5400000">
            <a:off x="8214098" y="2671858"/>
            <a:ext cx="3058565" cy="2295117"/>
          </a:xfrm>
          <a:prstGeom prst="rect">
            <a:avLst/>
          </a:prstGeom>
        </p:spPr>
      </p:pic>
      <p:sp>
        <p:nvSpPr>
          <p:cNvPr id="5" name="Slide Number Placeholder 4"/>
          <p:cNvSpPr>
            <a:spLocks noGrp="1"/>
          </p:cNvSpPr>
          <p:nvPr>
            <p:ph type="sldNum" sz="quarter" idx="12"/>
          </p:nvPr>
        </p:nvSpPr>
        <p:spPr/>
        <p:txBody>
          <a:bodyPr/>
          <a:lstStyle/>
          <a:p>
            <a:fld id="{6447520A-41CB-47B5-990D-86F29E9B6623}" type="slidenum">
              <a:rPr lang="en-US" smtClean="0"/>
              <a:t>10</a:t>
            </a:fld>
            <a:endParaRPr lang="en-US"/>
          </a:p>
        </p:txBody>
      </p:sp>
    </p:spTree>
    <p:extLst>
      <p:ext uri="{BB962C8B-B14F-4D97-AF65-F5344CB8AC3E}">
        <p14:creationId xmlns:p14="http://schemas.microsoft.com/office/powerpoint/2010/main" val="25394168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1451"/>
            <a:ext cx="10515600" cy="738909"/>
          </a:xfrm>
        </p:spPr>
        <p:txBody>
          <a:bodyPr>
            <a:normAutofit fontScale="90000"/>
          </a:bodyPr>
          <a:lstStyle/>
          <a:p>
            <a:r>
              <a:rPr lang="en-US" sz="2800" i="0" dirty="0" smtClean="0"/>
              <a:t/>
            </a:r>
            <a:br>
              <a:rPr lang="en-US" sz="2800" i="0" dirty="0" smtClean="0"/>
            </a:br>
            <a:r>
              <a:rPr lang="en-US" sz="3100" i="0" dirty="0" smtClean="0"/>
              <a:t>Web Application Updates </a:t>
            </a:r>
            <a:r>
              <a:rPr lang="en-US" dirty="0"/>
              <a:t/>
            </a:r>
            <a:br>
              <a:rPr lang="en-US" dirty="0"/>
            </a:br>
            <a:endParaRPr lang="en-US" dirty="0"/>
          </a:p>
        </p:txBody>
      </p:sp>
      <p:sp>
        <p:nvSpPr>
          <p:cNvPr id="3" name="Content Placeholder 2"/>
          <p:cNvSpPr>
            <a:spLocks noGrp="1"/>
          </p:cNvSpPr>
          <p:nvPr>
            <p:ph idx="1"/>
          </p:nvPr>
        </p:nvSpPr>
        <p:spPr>
          <a:xfrm>
            <a:off x="838200" y="1568450"/>
            <a:ext cx="10515600" cy="5130799"/>
          </a:xfrm>
        </p:spPr>
        <p:txBody>
          <a:bodyPr>
            <a:normAutofit fontScale="62500" lnSpcReduction="20000"/>
          </a:bodyPr>
          <a:lstStyle/>
          <a:p>
            <a:r>
              <a:rPr lang="en-US" sz="2900" dirty="0"/>
              <a:t>Created and tailored to provide a “one stop shop” for all Marines and their families who </a:t>
            </a:r>
            <a:r>
              <a:rPr lang="en-US" sz="2900" dirty="0" smtClean="0"/>
              <a:t/>
            </a:r>
            <a:br>
              <a:rPr lang="en-US" sz="2900" dirty="0" smtClean="0"/>
            </a:br>
            <a:r>
              <a:rPr lang="en-US" sz="2900" dirty="0" smtClean="0"/>
              <a:t>are </a:t>
            </a:r>
            <a:r>
              <a:rPr lang="en-US" sz="2900" dirty="0"/>
              <a:t>ADCON to Henderson </a:t>
            </a:r>
            <a:r>
              <a:rPr lang="en-US" sz="2900" dirty="0" smtClean="0"/>
              <a:t>Hall.</a:t>
            </a:r>
            <a:endParaRPr lang="en-US" sz="2900" dirty="0"/>
          </a:p>
          <a:p>
            <a:r>
              <a:rPr lang="en-US" sz="2900" dirty="0"/>
              <a:t>Approved </a:t>
            </a:r>
            <a:r>
              <a:rPr lang="en-US" sz="2900" dirty="0" smtClean="0"/>
              <a:t>application </a:t>
            </a:r>
          </a:p>
          <a:p>
            <a:r>
              <a:rPr lang="en-US" sz="2900" dirty="0" smtClean="0"/>
              <a:t>All </a:t>
            </a:r>
            <a:r>
              <a:rPr lang="en-US" sz="2900" dirty="0"/>
              <a:t>public knowledge.</a:t>
            </a:r>
          </a:p>
          <a:p>
            <a:r>
              <a:rPr lang="en-US" sz="2900" dirty="0"/>
              <a:t>Increase safety </a:t>
            </a:r>
            <a:r>
              <a:rPr lang="en-US" sz="2900" dirty="0" smtClean="0"/>
              <a:t>awareness </a:t>
            </a:r>
            <a:r>
              <a:rPr lang="en-US" sz="2900" dirty="0"/>
              <a:t>involvement.</a:t>
            </a:r>
          </a:p>
          <a:p>
            <a:r>
              <a:rPr lang="en-US" sz="2900" dirty="0"/>
              <a:t>Increase in hazard reporting</a:t>
            </a:r>
            <a:r>
              <a:rPr lang="en-US" sz="2900" dirty="0" smtClean="0"/>
              <a:t>.</a:t>
            </a:r>
          </a:p>
          <a:p>
            <a:r>
              <a:rPr lang="en-US" sz="2900" dirty="0" smtClean="0"/>
              <a:t>Provide </a:t>
            </a:r>
            <a:endParaRPr lang="en-US" sz="2900" dirty="0"/>
          </a:p>
          <a:p>
            <a:r>
              <a:rPr lang="en-US" sz="2900" dirty="0" smtClean="0"/>
              <a:t>Not just Safety</a:t>
            </a:r>
          </a:p>
          <a:p>
            <a:pPr lvl="1">
              <a:buFontTx/>
              <a:buChar char="-"/>
            </a:pPr>
            <a:r>
              <a:rPr lang="en-US" sz="2900" dirty="0" smtClean="0"/>
              <a:t>Weekly Gouge</a:t>
            </a:r>
          </a:p>
          <a:p>
            <a:pPr lvl="1">
              <a:buFontTx/>
              <a:buChar char="-"/>
            </a:pPr>
            <a:r>
              <a:rPr lang="en-US" sz="2900" dirty="0" err="1" smtClean="0"/>
              <a:t>Bn</a:t>
            </a:r>
            <a:r>
              <a:rPr lang="en-US" sz="2900" dirty="0" smtClean="0"/>
              <a:t> and Company Icons – information </a:t>
            </a:r>
          </a:p>
          <a:p>
            <a:pPr lvl="1">
              <a:buFontTx/>
              <a:buChar char="-"/>
            </a:pPr>
            <a:r>
              <a:rPr lang="en-US" sz="2900" dirty="0" smtClean="0"/>
              <a:t>Marine and Family Services</a:t>
            </a:r>
          </a:p>
          <a:p>
            <a:pPr lvl="1">
              <a:buFontTx/>
              <a:buChar char="-"/>
            </a:pPr>
            <a:r>
              <a:rPr lang="en-US" sz="2900" dirty="0" smtClean="0"/>
              <a:t>Help / </a:t>
            </a:r>
            <a:r>
              <a:rPr lang="en-US" sz="2900" dirty="0" err="1" smtClean="0"/>
              <a:t>DStress</a:t>
            </a:r>
            <a:r>
              <a:rPr lang="en-US" sz="2900" dirty="0" smtClean="0"/>
              <a:t> Line</a:t>
            </a:r>
          </a:p>
          <a:p>
            <a:pPr lvl="1">
              <a:buFontTx/>
              <a:buChar char="-"/>
            </a:pPr>
            <a:r>
              <a:rPr lang="en-US" sz="2900" dirty="0" smtClean="0"/>
              <a:t>Quick links</a:t>
            </a:r>
          </a:p>
          <a:p>
            <a:pPr lvl="2"/>
            <a:r>
              <a:rPr lang="en-US" sz="2900" dirty="0" smtClean="0"/>
              <a:t>HH Facebook</a:t>
            </a:r>
          </a:p>
          <a:p>
            <a:pPr lvl="2"/>
            <a:r>
              <a:rPr lang="en-US" sz="2900" dirty="0" smtClean="0"/>
              <a:t>HH Twitter</a:t>
            </a:r>
          </a:p>
          <a:p>
            <a:pPr lvl="2"/>
            <a:r>
              <a:rPr lang="en-US" sz="2900" dirty="0" smtClean="0"/>
              <a:t>Lyft/Uber</a:t>
            </a:r>
          </a:p>
          <a:p>
            <a:pPr lvl="2"/>
            <a:r>
              <a:rPr lang="en-US" sz="2900" dirty="0" smtClean="0"/>
              <a:t>WTOP news</a:t>
            </a:r>
          </a:p>
          <a:p>
            <a:pPr lvl="2"/>
            <a:r>
              <a:rPr lang="en-US" sz="2900" dirty="0" smtClean="0"/>
              <a:t>OPM</a:t>
            </a:r>
          </a:p>
          <a:p>
            <a:endParaRPr lang="en-US" dirty="0" smtClean="0"/>
          </a:p>
          <a:p>
            <a:pPr marL="0" indent="0">
              <a:buNone/>
            </a:pPr>
            <a:endParaRPr lang="en-US" dirty="0" smtClean="0"/>
          </a:p>
          <a:p>
            <a:endParaRPr lang="en-US" dirty="0" smtClean="0"/>
          </a:p>
        </p:txBody>
      </p:sp>
      <p:pic>
        <p:nvPicPr>
          <p:cNvPr id="4"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23559" r="23299"/>
          <a:stretch/>
        </p:blipFill>
        <p:spPr>
          <a:xfrm>
            <a:off x="9991383" y="2142497"/>
            <a:ext cx="1991360" cy="375373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0093" y="4374260"/>
            <a:ext cx="2887320" cy="2123070"/>
          </a:xfrm>
          <a:prstGeom prst="rect">
            <a:avLst/>
          </a:prstGeom>
        </p:spPr>
      </p:pic>
      <p:pic>
        <p:nvPicPr>
          <p:cNvPr id="6" name="Picture 5"/>
          <p:cNvPicPr>
            <a:picLocks noChangeAspect="1"/>
          </p:cNvPicPr>
          <p:nvPr/>
        </p:nvPicPr>
        <p:blipFill rotWithShape="1">
          <a:blip r:embed="rId4"/>
          <a:srcRect l="33713" t="21713" r="35250" b="3618"/>
          <a:stretch/>
        </p:blipFill>
        <p:spPr>
          <a:xfrm>
            <a:off x="6257903" y="2513765"/>
            <a:ext cx="1436446" cy="1810584"/>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51431" y="2627031"/>
            <a:ext cx="1782870" cy="1148597"/>
          </a:xfrm>
          <a:prstGeom prst="rect">
            <a:avLst/>
          </a:prstGeom>
        </p:spPr>
      </p:pic>
      <p:sp>
        <p:nvSpPr>
          <p:cNvPr id="8" name="Slide Number Placeholder 7"/>
          <p:cNvSpPr>
            <a:spLocks noGrp="1"/>
          </p:cNvSpPr>
          <p:nvPr>
            <p:ph type="sldNum" sz="quarter" idx="12"/>
          </p:nvPr>
        </p:nvSpPr>
        <p:spPr/>
        <p:txBody>
          <a:bodyPr/>
          <a:lstStyle/>
          <a:p>
            <a:fld id="{6447520A-41CB-47B5-990D-86F29E9B6623}" type="slidenum">
              <a:rPr lang="en-US" smtClean="0"/>
              <a:t>11</a:t>
            </a:fld>
            <a:endParaRPr lang="en-US"/>
          </a:p>
        </p:txBody>
      </p:sp>
    </p:spTree>
    <p:extLst>
      <p:ext uri="{BB962C8B-B14F-4D97-AF65-F5344CB8AC3E}">
        <p14:creationId xmlns:p14="http://schemas.microsoft.com/office/powerpoint/2010/main" val="24777013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i="0" dirty="0" smtClean="0"/>
              <a:t/>
            </a:r>
            <a:br>
              <a:rPr lang="en-US" sz="3100" i="0" dirty="0" smtClean="0"/>
            </a:br>
            <a:r>
              <a:rPr lang="en-US" sz="3100" i="0" dirty="0" smtClean="0"/>
              <a:t>Safety Repeats </a:t>
            </a:r>
            <a:r>
              <a:rPr lang="en-US" dirty="0"/>
              <a:t/>
            </a:r>
            <a:br>
              <a:rPr lang="en-US"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4707" y="1536700"/>
            <a:ext cx="6222478" cy="4148319"/>
          </a:xfrm>
          <a:prstGeom prst="rect">
            <a:avLst/>
          </a:prstGeom>
        </p:spPr>
      </p:pic>
      <p:sp>
        <p:nvSpPr>
          <p:cNvPr id="7" name="TextBox 6"/>
          <p:cNvSpPr txBox="1"/>
          <p:nvPr/>
        </p:nvSpPr>
        <p:spPr>
          <a:xfrm>
            <a:off x="6113514" y="1582967"/>
            <a:ext cx="5824864" cy="1938992"/>
          </a:xfrm>
          <a:prstGeom prst="rect">
            <a:avLst/>
          </a:prstGeom>
          <a:noFill/>
        </p:spPr>
        <p:txBody>
          <a:bodyPr wrap="none" rtlCol="0">
            <a:spAutoFit/>
          </a:bodyPr>
          <a:lstStyle/>
          <a:p>
            <a:r>
              <a:rPr lang="en-US" sz="2400" b="1" dirty="0"/>
              <a:t>Hearing Readiness</a:t>
            </a:r>
          </a:p>
          <a:p>
            <a:pPr lvl="1">
              <a:buFontTx/>
              <a:buChar char="-"/>
            </a:pPr>
            <a:r>
              <a:rPr lang="en-US" sz="2400" b="1" dirty="0"/>
              <a:t>Audiograms are an annual requirement </a:t>
            </a:r>
          </a:p>
          <a:p>
            <a:pPr lvl="1">
              <a:buFontTx/>
              <a:buChar char="-"/>
            </a:pPr>
            <a:r>
              <a:rPr lang="en-US" sz="2400" b="1" dirty="0"/>
              <a:t>Effect medical readiness</a:t>
            </a:r>
          </a:p>
          <a:p>
            <a:pPr lvl="1">
              <a:buFontTx/>
              <a:buChar char="-"/>
            </a:pPr>
            <a:r>
              <a:rPr lang="en-US" sz="2400" b="1" dirty="0"/>
              <a:t>Medical Readiness Reporting System </a:t>
            </a:r>
            <a:r>
              <a:rPr lang="en-US" sz="2400" b="1" dirty="0" smtClean="0"/>
              <a:t> </a:t>
            </a:r>
            <a:endParaRPr lang="en-US" sz="2400" b="1" dirty="0"/>
          </a:p>
          <a:p>
            <a:pPr lvl="1">
              <a:buFontTx/>
              <a:buChar char="-"/>
            </a:pPr>
            <a:r>
              <a:rPr lang="en-US" sz="2400" b="1" dirty="0"/>
              <a:t>Short falls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53" y="1536700"/>
            <a:ext cx="5833354" cy="4148319"/>
          </a:xfrm>
          <a:prstGeom prst="rect">
            <a:avLst/>
          </a:prstGeom>
        </p:spPr>
      </p:pic>
      <p:sp>
        <p:nvSpPr>
          <p:cNvPr id="9" name="TextBox 8"/>
          <p:cNvSpPr txBox="1"/>
          <p:nvPr/>
        </p:nvSpPr>
        <p:spPr>
          <a:xfrm>
            <a:off x="1422400" y="4054149"/>
            <a:ext cx="3549650" cy="1569660"/>
          </a:xfrm>
          <a:prstGeom prst="rect">
            <a:avLst/>
          </a:prstGeom>
          <a:noFill/>
        </p:spPr>
        <p:txBody>
          <a:bodyPr wrap="square" rtlCol="0">
            <a:spAutoFit/>
          </a:bodyPr>
          <a:lstStyle/>
          <a:p>
            <a:r>
              <a:rPr lang="en-US" sz="2400" b="1" dirty="0" smtClean="0">
                <a:solidFill>
                  <a:srgbClr val="FFFF00"/>
                </a:solidFill>
              </a:rPr>
              <a:t>Drivers improvement</a:t>
            </a:r>
          </a:p>
          <a:p>
            <a:pPr lvl="1">
              <a:buFontTx/>
              <a:buChar char="-"/>
            </a:pPr>
            <a:r>
              <a:rPr lang="en-US" sz="2400" b="1" dirty="0" smtClean="0">
                <a:solidFill>
                  <a:srgbClr val="FFFF00"/>
                </a:solidFill>
              </a:rPr>
              <a:t>Marines under 26 </a:t>
            </a:r>
          </a:p>
          <a:p>
            <a:pPr lvl="1">
              <a:buFontTx/>
              <a:buChar char="-"/>
            </a:pPr>
            <a:r>
              <a:rPr lang="en-US" sz="2400" b="1" dirty="0" smtClean="0">
                <a:solidFill>
                  <a:srgbClr val="FFFF00"/>
                </a:solidFill>
              </a:rPr>
              <a:t>4 hr. requirement</a:t>
            </a:r>
          </a:p>
          <a:p>
            <a:pPr lvl="1">
              <a:buFontTx/>
              <a:buChar char="-"/>
            </a:pPr>
            <a:r>
              <a:rPr lang="en-US" sz="2400" b="1" dirty="0" smtClean="0">
                <a:solidFill>
                  <a:srgbClr val="FFFF00"/>
                </a:solidFill>
              </a:rPr>
              <a:t>Online - </a:t>
            </a:r>
            <a:r>
              <a:rPr lang="en-US" sz="2400" b="1" dirty="0" err="1" smtClean="0">
                <a:solidFill>
                  <a:srgbClr val="FFFF00"/>
                </a:solidFill>
              </a:rPr>
              <a:t>MarineNet</a:t>
            </a:r>
            <a:r>
              <a:rPr lang="en-US" sz="2400" b="1" dirty="0" smtClean="0">
                <a:solidFill>
                  <a:srgbClr val="FFFF00"/>
                </a:solidFill>
              </a:rPr>
              <a:t> </a:t>
            </a:r>
            <a:endParaRPr lang="en-US" sz="2400" b="1" dirty="0">
              <a:solidFill>
                <a:srgbClr val="FFFF00"/>
              </a:solidFill>
            </a:endParaRPr>
          </a:p>
        </p:txBody>
      </p:sp>
      <p:sp>
        <p:nvSpPr>
          <p:cNvPr id="3" name="Slide Number Placeholder 2"/>
          <p:cNvSpPr>
            <a:spLocks noGrp="1"/>
          </p:cNvSpPr>
          <p:nvPr>
            <p:ph type="sldNum" sz="quarter" idx="12"/>
          </p:nvPr>
        </p:nvSpPr>
        <p:spPr/>
        <p:txBody>
          <a:bodyPr/>
          <a:lstStyle/>
          <a:p>
            <a:fld id="{6447520A-41CB-47B5-990D-86F29E9B6623}" type="slidenum">
              <a:rPr lang="en-US" smtClean="0"/>
              <a:t>12</a:t>
            </a:fld>
            <a:endParaRPr lang="en-US"/>
          </a:p>
        </p:txBody>
      </p:sp>
    </p:spTree>
    <p:extLst>
      <p:ext uri="{BB962C8B-B14F-4D97-AF65-F5344CB8AC3E}">
        <p14:creationId xmlns:p14="http://schemas.microsoft.com/office/powerpoint/2010/main" val="36956811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sz="2800" i="0" dirty="0" smtClean="0"/>
              <a:t>Force Preservation </a:t>
            </a:r>
            <a:endParaRPr lang="en-US" sz="2800" i="0" dirty="0"/>
          </a:p>
        </p:txBody>
      </p:sp>
      <p:sp>
        <p:nvSpPr>
          <p:cNvPr id="12" name="Content Placeholder 11"/>
          <p:cNvSpPr>
            <a:spLocks noGrp="1"/>
          </p:cNvSpPr>
          <p:nvPr>
            <p:ph sz="half" idx="1"/>
          </p:nvPr>
        </p:nvSpPr>
        <p:spPr>
          <a:xfrm>
            <a:off x="838200" y="1825625"/>
            <a:ext cx="6140450" cy="3982006"/>
          </a:xfrm>
        </p:spPr>
        <p:txBody>
          <a:bodyPr>
            <a:normAutofit/>
          </a:bodyPr>
          <a:lstStyle/>
          <a:p>
            <a:r>
              <a:rPr lang="en-US" sz="2000" dirty="0" smtClean="0"/>
              <a:t>MCO 1500.60 Unit Force Preservation Councils (FPC</a:t>
            </a:r>
            <a:r>
              <a:rPr lang="en-US" sz="2000" dirty="0" smtClean="0"/>
              <a:t>)</a:t>
            </a:r>
            <a:endParaRPr lang="en-US" sz="2000" dirty="0" smtClean="0"/>
          </a:p>
          <a:p>
            <a:r>
              <a:rPr lang="en-US" sz="2000" dirty="0" smtClean="0"/>
              <a:t>Every Marine should have an assigned risk </a:t>
            </a:r>
            <a:r>
              <a:rPr lang="en-US" sz="2000" dirty="0" smtClean="0"/>
              <a:t>level and assigned a Mentor</a:t>
            </a:r>
            <a:endParaRPr lang="en-US" sz="2000" dirty="0" smtClean="0"/>
          </a:p>
          <a:p>
            <a:r>
              <a:rPr lang="en-US" sz="2000" dirty="0" smtClean="0"/>
              <a:t>Monthly, discussions need to be happening at the every level.  </a:t>
            </a:r>
            <a:r>
              <a:rPr lang="en-US" sz="2000" dirty="0" smtClean="0"/>
              <a:t>Sections formalized </a:t>
            </a:r>
            <a:r>
              <a:rPr lang="en-US" sz="2000" dirty="0" smtClean="0"/>
              <a:t>your process</a:t>
            </a:r>
          </a:p>
          <a:p>
            <a:r>
              <a:rPr lang="en-US" sz="2000" dirty="0" smtClean="0"/>
              <a:t>HH </a:t>
            </a:r>
            <a:r>
              <a:rPr lang="en-US" sz="2000" dirty="0" smtClean="0"/>
              <a:t>SOP </a:t>
            </a:r>
            <a:r>
              <a:rPr lang="en-US" sz="2000" dirty="0" smtClean="0"/>
              <a:t>provides the formal </a:t>
            </a:r>
            <a:r>
              <a:rPr lang="en-US" sz="2000" dirty="0" smtClean="0"/>
              <a:t>process</a:t>
            </a:r>
          </a:p>
          <a:p>
            <a:r>
              <a:rPr lang="en-US" sz="2000" dirty="0" smtClean="0"/>
              <a:t>Every 3</a:t>
            </a:r>
            <a:r>
              <a:rPr lang="en-US" sz="2000" baseline="30000" dirty="0" smtClean="0"/>
              <a:t>rd</a:t>
            </a:r>
            <a:r>
              <a:rPr lang="en-US" sz="2000" dirty="0" smtClean="0"/>
              <a:t> Thursday of the month.  </a:t>
            </a:r>
          </a:p>
          <a:p>
            <a:r>
              <a:rPr lang="en-US" sz="2000" dirty="0"/>
              <a:t>Elevate / guidance from your Company Commanders</a:t>
            </a:r>
            <a:endParaRPr lang="en-US" sz="2000" dirty="0" smtClean="0"/>
          </a:p>
          <a:p>
            <a:r>
              <a:rPr lang="en-US" sz="2000" dirty="0" smtClean="0"/>
              <a:t>One page </a:t>
            </a:r>
            <a:r>
              <a:rPr lang="en-US" sz="2000" dirty="0"/>
              <a:t>m</a:t>
            </a:r>
            <a:r>
              <a:rPr lang="en-US" sz="2000" dirty="0" smtClean="0"/>
              <a:t>emo (6 May 2020) </a:t>
            </a:r>
          </a:p>
          <a:p>
            <a:r>
              <a:rPr lang="en-US" sz="2000" dirty="0" smtClean="0"/>
              <a:t>Henderson Hall resources </a:t>
            </a:r>
          </a:p>
          <a:p>
            <a:pPr marL="0" indent="0">
              <a:buNone/>
            </a:pPr>
            <a:endParaRPr lang="en-US" sz="1800" dirty="0"/>
          </a:p>
        </p:txBody>
      </p:sp>
      <p:pic>
        <p:nvPicPr>
          <p:cNvPr id="13" name="Content Placeholder 3"/>
          <p:cNvPicPr>
            <a:picLocks noGrp="1" noChangeAspect="1"/>
          </p:cNvPicPr>
          <p:nvPr>
            <p:ph sz="half" idx="2"/>
          </p:nvPr>
        </p:nvPicPr>
        <p:blipFill rotWithShape="1">
          <a:blip r:embed="rId2"/>
          <a:srcRect l="37661" t="29136" r="38801" b="10412"/>
          <a:stretch/>
        </p:blipFill>
        <p:spPr>
          <a:xfrm>
            <a:off x="7635833" y="1749456"/>
            <a:ext cx="3290075" cy="4427507"/>
          </a:xfrm>
          <a:prstGeom prst="rect">
            <a:avLst/>
          </a:prstGeom>
          <a:ln>
            <a:solidFill>
              <a:schemeClr val="tx1"/>
            </a:solidFill>
          </a:ln>
        </p:spPr>
      </p:pic>
      <p:sp>
        <p:nvSpPr>
          <p:cNvPr id="14" name="TextBox 13"/>
          <p:cNvSpPr txBox="1"/>
          <p:nvPr/>
        </p:nvSpPr>
        <p:spPr>
          <a:xfrm>
            <a:off x="2895600" y="5807631"/>
            <a:ext cx="3783087" cy="369332"/>
          </a:xfrm>
          <a:prstGeom prst="rect">
            <a:avLst/>
          </a:prstGeom>
          <a:noFill/>
        </p:spPr>
        <p:txBody>
          <a:bodyPr wrap="none" rtlCol="0">
            <a:spAutoFit/>
          </a:bodyPr>
          <a:lstStyle/>
          <a:p>
            <a:r>
              <a:rPr lang="en-US" b="1" i="1" dirty="0" smtClean="0"/>
              <a:t>BL - </a:t>
            </a:r>
            <a:r>
              <a:rPr lang="en-US" b="1" i="1" dirty="0"/>
              <a:t>it’s about taking care of Marines!</a:t>
            </a:r>
          </a:p>
        </p:txBody>
      </p:sp>
      <p:sp>
        <p:nvSpPr>
          <p:cNvPr id="2" name="Slide Number Placeholder 1"/>
          <p:cNvSpPr>
            <a:spLocks noGrp="1"/>
          </p:cNvSpPr>
          <p:nvPr>
            <p:ph type="sldNum" sz="quarter" idx="12"/>
          </p:nvPr>
        </p:nvSpPr>
        <p:spPr/>
        <p:txBody>
          <a:bodyPr/>
          <a:lstStyle/>
          <a:p>
            <a:fld id="{6447520A-41CB-47B5-990D-86F29E9B6623}" type="slidenum">
              <a:rPr lang="en-US" smtClean="0"/>
              <a:t>13</a:t>
            </a:fld>
            <a:endParaRPr lang="en-US"/>
          </a:p>
        </p:txBody>
      </p:sp>
    </p:spTree>
    <p:extLst>
      <p:ext uri="{BB962C8B-B14F-4D97-AF65-F5344CB8AC3E}">
        <p14:creationId xmlns:p14="http://schemas.microsoft.com/office/powerpoint/2010/main" val="6479333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i="0" dirty="0" smtClean="0"/>
              <a:t/>
            </a:r>
            <a:br>
              <a:rPr lang="en-US" sz="2800" i="0" dirty="0" smtClean="0"/>
            </a:br>
            <a:r>
              <a:rPr lang="en-US" sz="3100" i="0" dirty="0" smtClean="0"/>
              <a:t>CIRRAS Wave-Top</a:t>
            </a:r>
            <a:r>
              <a:rPr lang="en-US" dirty="0"/>
              <a:t/>
            </a:r>
            <a:br>
              <a:rPr lang="en-US" dirty="0"/>
            </a:br>
            <a:endParaRPr lang="en-US" dirty="0"/>
          </a:p>
        </p:txBody>
      </p:sp>
      <p:sp>
        <p:nvSpPr>
          <p:cNvPr id="3" name="Content Placeholder 2"/>
          <p:cNvSpPr>
            <a:spLocks noGrp="1"/>
          </p:cNvSpPr>
          <p:nvPr>
            <p:ph idx="1"/>
          </p:nvPr>
        </p:nvSpPr>
        <p:spPr/>
        <p:txBody>
          <a:bodyPr>
            <a:normAutofit fontScale="85000" lnSpcReduction="20000"/>
          </a:bodyPr>
          <a:lstStyle/>
          <a:p>
            <a:r>
              <a:rPr lang="en-US" sz="2000" dirty="0" smtClean="0"/>
              <a:t>Force Preservation Council are a key component of taking care of Marines!</a:t>
            </a:r>
          </a:p>
          <a:p>
            <a:r>
              <a:rPr lang="en-US" sz="2000" dirty="0" smtClean="0">
                <a:cs typeface="Arial" panose="020B0604020202020204" pitchFamily="34" charset="0"/>
              </a:rPr>
              <a:t>CIRRAS </a:t>
            </a:r>
            <a:r>
              <a:rPr lang="en-US" sz="2000" b="1" i="1" dirty="0">
                <a:cs typeface="Arial" panose="020B0604020202020204" pitchFamily="34" charset="0"/>
              </a:rPr>
              <a:t>DOES NOT </a:t>
            </a:r>
            <a:r>
              <a:rPr lang="en-US" sz="2000" dirty="0">
                <a:cs typeface="Arial" panose="020B0604020202020204" pitchFamily="34" charset="0"/>
              </a:rPr>
              <a:t>change the current FPC process</a:t>
            </a:r>
            <a:r>
              <a:rPr lang="en-US" sz="2000" dirty="0" smtClean="0">
                <a:cs typeface="Arial" panose="020B0604020202020204" pitchFamily="34" charset="0"/>
              </a:rPr>
              <a:t>!</a:t>
            </a:r>
          </a:p>
          <a:p>
            <a:r>
              <a:rPr lang="en-US" sz="2000" dirty="0">
                <a:cs typeface="Arial" panose="020B0604020202020204" pitchFamily="34" charset="0"/>
              </a:rPr>
              <a:t>CIRRAS is simply a FPC tool in support of the FPC, much like APES supports the PES</a:t>
            </a:r>
            <a:endParaRPr lang="en-US" sz="2000" dirty="0"/>
          </a:p>
          <a:p>
            <a:r>
              <a:rPr lang="en-US" sz="2000" b="1" dirty="0" smtClean="0"/>
              <a:t>Command </a:t>
            </a:r>
            <a:r>
              <a:rPr lang="en-US" sz="2000" b="1" dirty="0"/>
              <a:t>Individual Risk and Resiliency Assessment System </a:t>
            </a:r>
            <a:r>
              <a:rPr lang="en-US" sz="2000" dirty="0"/>
              <a:t>(CIRRAS) is a secure encrypted web-based system that supports the </a:t>
            </a:r>
            <a:r>
              <a:rPr lang="en-US" sz="2000" dirty="0" smtClean="0"/>
              <a:t>exiting </a:t>
            </a:r>
            <a:r>
              <a:rPr lang="en-US" sz="2000" dirty="0"/>
              <a:t>Marine Corps Force Preservation Council (FPC) </a:t>
            </a:r>
            <a:r>
              <a:rPr lang="en-US" sz="2000" dirty="0" smtClean="0"/>
              <a:t>process.</a:t>
            </a:r>
          </a:p>
          <a:p>
            <a:r>
              <a:rPr lang="en-US" sz="2000" b="1" dirty="0">
                <a:cs typeface="Arial" panose="020B0604020202020204" pitchFamily="34" charset="0"/>
              </a:rPr>
              <a:t>Mission </a:t>
            </a:r>
            <a:r>
              <a:rPr lang="en-US" sz="2000" b="1" dirty="0" smtClean="0">
                <a:cs typeface="Arial" panose="020B0604020202020204" pitchFamily="34" charset="0"/>
              </a:rPr>
              <a:t>Statement:  </a:t>
            </a:r>
            <a:r>
              <a:rPr lang="en-US" sz="2000" dirty="0" smtClean="0">
                <a:cs typeface="Arial" panose="020B0604020202020204" pitchFamily="34" charset="0"/>
              </a:rPr>
              <a:t>Provide </a:t>
            </a:r>
            <a:r>
              <a:rPr lang="en-US" sz="2000" dirty="0">
                <a:cs typeface="Arial" panose="020B0604020202020204" pitchFamily="34" charset="0"/>
              </a:rPr>
              <a:t>Commanders a </a:t>
            </a:r>
            <a:r>
              <a:rPr lang="en-US" sz="2000" b="1" i="1" dirty="0">
                <a:cs typeface="Arial" panose="020B0604020202020204" pitchFamily="34" charset="0"/>
              </a:rPr>
              <a:t>single</a:t>
            </a:r>
            <a:r>
              <a:rPr lang="en-US" sz="2000" dirty="0">
                <a:cs typeface="Arial" panose="020B0604020202020204" pitchFamily="34" charset="0"/>
              </a:rPr>
              <a:t>, standardized software based tool to enable proactive </a:t>
            </a:r>
            <a:r>
              <a:rPr lang="en-US" sz="2000" b="1" i="1" dirty="0">
                <a:cs typeface="Arial" panose="020B0604020202020204" pitchFamily="34" charset="0"/>
              </a:rPr>
              <a:t>identification and assessment </a:t>
            </a:r>
            <a:r>
              <a:rPr lang="en-US" sz="2000" dirty="0">
                <a:cs typeface="Arial" panose="020B0604020202020204" pitchFamily="34" charset="0"/>
              </a:rPr>
              <a:t>of individual risk and resiliency factors and the </a:t>
            </a:r>
            <a:r>
              <a:rPr lang="en-US" sz="2000" b="1" i="1" dirty="0">
                <a:cs typeface="Arial" panose="020B0604020202020204" pitchFamily="34" charset="0"/>
              </a:rPr>
              <a:t>transfer</a:t>
            </a:r>
            <a:r>
              <a:rPr lang="en-US" sz="2000" b="1" dirty="0">
                <a:cs typeface="Arial" panose="020B0604020202020204" pitchFamily="34" charset="0"/>
              </a:rPr>
              <a:t> </a:t>
            </a:r>
            <a:r>
              <a:rPr lang="en-US" sz="2000" dirty="0">
                <a:cs typeface="Arial" panose="020B0604020202020204" pitchFamily="34" charset="0"/>
              </a:rPr>
              <a:t>of the same between commands in order to optimize individual/unit readiness and facilitate enterprise-wide risk management.</a:t>
            </a:r>
          </a:p>
          <a:p>
            <a:r>
              <a:rPr lang="en-US" sz="2000" dirty="0" smtClean="0"/>
              <a:t>CIRRAS </a:t>
            </a:r>
            <a:r>
              <a:rPr lang="en-US" sz="2000" dirty="0"/>
              <a:t>enables the United States Marine Corps (USMC) Commanding Officers (COs) and Senior Enlisted Advisors (SEA) to make informed and timely decisions on FP Risk Assessments based on the identification and tracking of individual SM behaviors and critical stressors associated with increased risk or resiliency as defined by the Commandant's "Six Fs” below as well as a “Critical Stressors” category for the most immediate concerns: </a:t>
            </a:r>
            <a:r>
              <a:rPr lang="en-US" sz="2000" dirty="0" smtClean="0"/>
              <a:t>sting </a:t>
            </a:r>
            <a:r>
              <a:rPr lang="en-US" sz="2000" dirty="0"/>
              <a:t>Marine Corps Force Preservation Council (FPC) </a:t>
            </a:r>
            <a:r>
              <a:rPr lang="en-US" sz="2000" dirty="0" smtClean="0"/>
              <a:t>process.</a:t>
            </a:r>
          </a:p>
          <a:p>
            <a:pPr lvl="1">
              <a:buFontTx/>
              <a:buChar char="-"/>
            </a:pPr>
            <a:r>
              <a:rPr lang="en-US" sz="2000" dirty="0" smtClean="0"/>
              <a:t>1</a:t>
            </a:r>
            <a:r>
              <a:rPr lang="en-US" sz="2000" dirty="0"/>
              <a:t>. Fidelity </a:t>
            </a:r>
            <a:r>
              <a:rPr lang="en-US" sz="2000" dirty="0" smtClean="0"/>
              <a:t>2</a:t>
            </a:r>
            <a:r>
              <a:rPr lang="en-US" sz="2000" dirty="0"/>
              <a:t>. Fighter </a:t>
            </a:r>
            <a:r>
              <a:rPr lang="en-US" sz="2000" dirty="0" smtClean="0"/>
              <a:t>3</a:t>
            </a:r>
            <a:r>
              <a:rPr lang="en-US" sz="2000" dirty="0"/>
              <a:t>. Fitness </a:t>
            </a:r>
            <a:r>
              <a:rPr lang="en-US" sz="2000" dirty="0" smtClean="0"/>
              <a:t>4</a:t>
            </a:r>
            <a:r>
              <a:rPr lang="en-US" sz="2000" dirty="0"/>
              <a:t>. Family </a:t>
            </a:r>
            <a:r>
              <a:rPr lang="en-US" sz="2000" dirty="0" smtClean="0"/>
              <a:t>5</a:t>
            </a:r>
            <a:r>
              <a:rPr lang="en-US" sz="2000" dirty="0"/>
              <a:t>. Finances </a:t>
            </a:r>
            <a:r>
              <a:rPr lang="en-US" sz="2000" dirty="0" smtClean="0"/>
              <a:t>6</a:t>
            </a:r>
            <a:r>
              <a:rPr lang="en-US" sz="2000" dirty="0"/>
              <a:t>. </a:t>
            </a:r>
            <a:r>
              <a:rPr lang="en-US" sz="2000" dirty="0" smtClean="0"/>
              <a:t>Future 7</a:t>
            </a:r>
            <a:r>
              <a:rPr lang="en-US" sz="2000" dirty="0"/>
              <a:t>. Critical Stressors </a:t>
            </a:r>
          </a:p>
          <a:p>
            <a:r>
              <a:rPr lang="en-US" sz="2000" dirty="0"/>
              <a:t>Henderson Hall is in the beginning </a:t>
            </a:r>
            <a:r>
              <a:rPr lang="en-US" sz="2000" dirty="0" smtClean="0"/>
              <a:t>stages of incorporating CIRRAS into the </a:t>
            </a:r>
            <a:r>
              <a:rPr lang="en-US" sz="2000" dirty="0" err="1" smtClean="0"/>
              <a:t>Bn</a:t>
            </a:r>
            <a:r>
              <a:rPr lang="en-US" sz="2000" dirty="0" smtClean="0"/>
              <a:t> FPC process. </a:t>
            </a:r>
          </a:p>
          <a:p>
            <a:r>
              <a:rPr lang="en-US" sz="2000" dirty="0" smtClean="0"/>
              <a:t>Additional Information - Marine </a:t>
            </a:r>
            <a:r>
              <a:rPr lang="en-US" sz="2000" dirty="0"/>
              <a:t>&amp; Family Programs (MF) Division</a:t>
            </a:r>
          </a:p>
          <a:p>
            <a:endParaRPr lang="en-US" sz="2000" dirty="0"/>
          </a:p>
          <a:p>
            <a:endParaRPr lang="en-US" dirty="0"/>
          </a:p>
        </p:txBody>
      </p:sp>
      <p:sp>
        <p:nvSpPr>
          <p:cNvPr id="4" name="Slide Number Placeholder 3"/>
          <p:cNvSpPr>
            <a:spLocks noGrp="1"/>
          </p:cNvSpPr>
          <p:nvPr>
            <p:ph type="sldNum" sz="quarter" idx="12"/>
          </p:nvPr>
        </p:nvSpPr>
        <p:spPr/>
        <p:txBody>
          <a:bodyPr/>
          <a:lstStyle/>
          <a:p>
            <a:fld id="{6447520A-41CB-47B5-990D-86F29E9B6623}" type="slidenum">
              <a:rPr lang="en-US" smtClean="0"/>
              <a:t>14</a:t>
            </a:fld>
            <a:endParaRPr lang="en-US"/>
          </a:p>
        </p:txBody>
      </p:sp>
    </p:spTree>
    <p:extLst>
      <p:ext uri="{BB962C8B-B14F-4D97-AF65-F5344CB8AC3E}">
        <p14:creationId xmlns:p14="http://schemas.microsoft.com/office/powerpoint/2010/main" val="11820138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4294967295"/>
          </p:nvPr>
        </p:nvSpPr>
        <p:spPr>
          <a:xfrm>
            <a:off x="615462" y="2387600"/>
            <a:ext cx="10949353" cy="2102338"/>
          </a:xfrm>
        </p:spPr>
        <p:txBody>
          <a:bodyPr>
            <a:normAutofit fontScale="92500" lnSpcReduction="10000"/>
          </a:bodyPr>
          <a:lstStyle/>
          <a:p>
            <a:pPr marL="0" indent="0" algn="ctr">
              <a:buNone/>
            </a:pPr>
            <a:endParaRPr lang="en-US" dirty="0" smtClean="0"/>
          </a:p>
          <a:p>
            <a:pPr marL="0" indent="0" algn="ctr">
              <a:buNone/>
            </a:pPr>
            <a:r>
              <a:rPr lang="en-US" sz="4000" b="1" dirty="0" smtClean="0"/>
              <a:t>Make </a:t>
            </a:r>
            <a:r>
              <a:rPr lang="en-US" sz="4000" b="1" dirty="0"/>
              <a:t>the right decisions! </a:t>
            </a:r>
            <a:endParaRPr lang="en-US" sz="4000" b="1" dirty="0" smtClean="0"/>
          </a:p>
          <a:p>
            <a:pPr marL="0" indent="0" algn="ctr">
              <a:buNone/>
            </a:pPr>
            <a:r>
              <a:rPr lang="en-US" sz="4000" b="1" dirty="0" smtClean="0"/>
              <a:t>Your </a:t>
            </a:r>
            <a:r>
              <a:rPr lang="en-US" sz="4000" b="1" dirty="0"/>
              <a:t>family, your leadership, and fellow Marines are counting on it!</a:t>
            </a:r>
          </a:p>
        </p:txBody>
      </p:sp>
      <p:sp>
        <p:nvSpPr>
          <p:cNvPr id="4" name="Title 3"/>
          <p:cNvSpPr>
            <a:spLocks noGrp="1"/>
          </p:cNvSpPr>
          <p:nvPr>
            <p:ph type="title" idx="4294967295"/>
          </p:nvPr>
        </p:nvSpPr>
        <p:spPr>
          <a:xfrm>
            <a:off x="0" y="193675"/>
            <a:ext cx="10515600" cy="747713"/>
          </a:xfrm>
        </p:spPr>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a:t> </a:t>
            </a:r>
            <a:br>
              <a:rPr lang="en-US" dirty="0"/>
            </a:br>
            <a:endParaRPr lang="en-US" dirty="0"/>
          </a:p>
        </p:txBody>
      </p:sp>
      <p:sp>
        <p:nvSpPr>
          <p:cNvPr id="5" name="TextBox 4"/>
          <p:cNvSpPr txBox="1"/>
          <p:nvPr/>
        </p:nvSpPr>
        <p:spPr>
          <a:xfrm>
            <a:off x="4419600" y="5269524"/>
            <a:ext cx="3336426" cy="369332"/>
          </a:xfrm>
          <a:prstGeom prst="rect">
            <a:avLst/>
          </a:prstGeom>
          <a:noFill/>
        </p:spPr>
        <p:txBody>
          <a:bodyPr wrap="none" rtlCol="0">
            <a:spAutoFit/>
          </a:bodyPr>
          <a:lstStyle/>
          <a:p>
            <a:r>
              <a:rPr lang="en-US" dirty="0" smtClean="0"/>
              <a:t>Your Henderson Hall Safety Office</a:t>
            </a:r>
            <a:endParaRPr lang="en-US" dirty="0"/>
          </a:p>
        </p:txBody>
      </p:sp>
      <p:sp>
        <p:nvSpPr>
          <p:cNvPr id="2" name="Slide Number Placeholder 1"/>
          <p:cNvSpPr>
            <a:spLocks noGrp="1"/>
          </p:cNvSpPr>
          <p:nvPr>
            <p:ph type="sldNum" sz="quarter" idx="12"/>
          </p:nvPr>
        </p:nvSpPr>
        <p:spPr/>
        <p:txBody>
          <a:bodyPr/>
          <a:lstStyle/>
          <a:p>
            <a:fld id="{6447520A-41CB-47B5-990D-86F29E9B6623}" type="slidenum">
              <a:rPr lang="en-US" smtClean="0"/>
              <a:t>15</a:t>
            </a:fld>
            <a:endParaRPr lang="en-US"/>
          </a:p>
        </p:txBody>
      </p:sp>
    </p:spTree>
    <p:extLst>
      <p:ext uri="{BB962C8B-B14F-4D97-AF65-F5344CB8AC3E}">
        <p14:creationId xmlns:p14="http://schemas.microsoft.com/office/powerpoint/2010/main" val="5673918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i="0" dirty="0" smtClean="0"/>
              <a:t>Summary of Virtual Events</a:t>
            </a:r>
            <a:endParaRPr lang="en-US" sz="2800" b="1" i="0" dirty="0"/>
          </a:p>
        </p:txBody>
      </p:sp>
      <p:sp>
        <p:nvSpPr>
          <p:cNvPr id="3" name="Content Placeholder 2"/>
          <p:cNvSpPr>
            <a:spLocks noGrp="1"/>
          </p:cNvSpPr>
          <p:nvPr>
            <p:ph idx="1"/>
          </p:nvPr>
        </p:nvSpPr>
        <p:spPr/>
        <p:txBody>
          <a:bodyPr>
            <a:normAutofit/>
          </a:bodyPr>
          <a:lstStyle/>
          <a:p>
            <a:r>
              <a:rPr lang="en-US" sz="2400" dirty="0" smtClean="0"/>
              <a:t>CO kickoff message</a:t>
            </a:r>
          </a:p>
          <a:p>
            <a:r>
              <a:rPr lang="en-US" sz="2400" dirty="0" smtClean="0"/>
              <a:t>Henderson Hall Director of Safety </a:t>
            </a:r>
          </a:p>
          <a:p>
            <a:pPr lvl="1">
              <a:buFontTx/>
              <a:buChar char="-"/>
            </a:pPr>
            <a:r>
              <a:rPr lang="en-US" dirty="0" smtClean="0"/>
              <a:t>Guidance and updates </a:t>
            </a:r>
          </a:p>
          <a:p>
            <a:pPr lvl="1">
              <a:buFontTx/>
              <a:buChar char="-"/>
            </a:pPr>
            <a:r>
              <a:rPr lang="en-US" dirty="0" smtClean="0"/>
              <a:t>Marine Corps Safety Management System</a:t>
            </a:r>
          </a:p>
          <a:p>
            <a:pPr lvl="1">
              <a:buFontTx/>
              <a:buChar char="-"/>
            </a:pPr>
            <a:r>
              <a:rPr lang="en-US" dirty="0" smtClean="0"/>
              <a:t>Force Preservation / CIRRAS Deployment </a:t>
            </a:r>
          </a:p>
          <a:p>
            <a:r>
              <a:rPr lang="en-US" sz="2400" dirty="0" smtClean="0"/>
              <a:t>Henderson Hall Chaplin Suicide Awareness</a:t>
            </a:r>
          </a:p>
          <a:p>
            <a:r>
              <a:rPr lang="en-US" sz="2400" dirty="0" smtClean="0"/>
              <a:t>Henderson Hall Substance Abuse Team </a:t>
            </a:r>
          </a:p>
        </p:txBody>
      </p:sp>
      <p:sp>
        <p:nvSpPr>
          <p:cNvPr id="4" name="Slide Number Placeholder 3"/>
          <p:cNvSpPr>
            <a:spLocks noGrp="1"/>
          </p:cNvSpPr>
          <p:nvPr>
            <p:ph type="sldNum" sz="quarter" idx="12"/>
          </p:nvPr>
        </p:nvSpPr>
        <p:spPr/>
        <p:txBody>
          <a:bodyPr/>
          <a:lstStyle/>
          <a:p>
            <a:fld id="{6447520A-41CB-47B5-990D-86F29E9B6623}" type="slidenum">
              <a:rPr lang="en-US" smtClean="0"/>
              <a:t>2</a:t>
            </a:fld>
            <a:endParaRPr lang="en-US"/>
          </a:p>
        </p:txBody>
      </p:sp>
    </p:spTree>
    <p:extLst>
      <p:ext uri="{BB962C8B-B14F-4D97-AF65-F5344CB8AC3E}">
        <p14:creationId xmlns:p14="http://schemas.microsoft.com/office/powerpoint/2010/main" val="34241364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i="0" dirty="0"/>
              <a:t>Operational Pauses</a:t>
            </a:r>
            <a:endParaRPr lang="en-US" sz="2800" dirty="0"/>
          </a:p>
        </p:txBody>
      </p:sp>
      <p:sp>
        <p:nvSpPr>
          <p:cNvPr id="3" name="Content Placeholder 2"/>
          <p:cNvSpPr>
            <a:spLocks noGrp="1"/>
          </p:cNvSpPr>
          <p:nvPr>
            <p:ph idx="1"/>
          </p:nvPr>
        </p:nvSpPr>
        <p:spPr>
          <a:xfrm>
            <a:off x="838200" y="1652954"/>
            <a:ext cx="10515600" cy="5015047"/>
          </a:xfrm>
        </p:spPr>
        <p:txBody>
          <a:bodyPr>
            <a:normAutofit lnSpcReduction="10000"/>
          </a:bodyPr>
          <a:lstStyle/>
          <a:p>
            <a:r>
              <a:rPr lang="en-US" sz="1800" dirty="0" smtClean="0"/>
              <a:t>BLUF:  Time to reset and prepare for the next year!</a:t>
            </a:r>
            <a:endParaRPr lang="en-US" sz="1700" dirty="0" smtClean="0"/>
          </a:p>
          <a:p>
            <a:r>
              <a:rPr lang="en-US" sz="1700" dirty="0" smtClean="0"/>
              <a:t>Historically, the Marine Corps and other DOD agencies take this time to reset upon </a:t>
            </a:r>
            <a:br>
              <a:rPr lang="en-US" sz="1700" dirty="0" smtClean="0"/>
            </a:br>
            <a:r>
              <a:rPr lang="en-US" sz="1700" dirty="0" smtClean="0"/>
              <a:t>returning from the winter holiday, these efforts refocused training and operations </a:t>
            </a:r>
            <a:br>
              <a:rPr lang="en-US" sz="1700" dirty="0" smtClean="0"/>
            </a:br>
            <a:r>
              <a:rPr lang="en-US" sz="1700" dirty="0" smtClean="0"/>
              <a:t>requirements and allows leaders to </a:t>
            </a:r>
            <a:r>
              <a:rPr lang="en-US" sz="1700" dirty="0"/>
              <a:t>advise all personnel, military and civilian, to focus </a:t>
            </a:r>
            <a:r>
              <a:rPr lang="en-US" sz="1700" dirty="0" smtClean="0"/>
              <a:t/>
            </a:r>
            <a:br>
              <a:rPr lang="en-US" sz="1700" dirty="0" smtClean="0"/>
            </a:br>
            <a:r>
              <a:rPr lang="en-US" sz="1700" dirty="0" smtClean="0"/>
              <a:t>on professionalism</a:t>
            </a:r>
            <a:r>
              <a:rPr lang="en-US" sz="1700" dirty="0"/>
              <a:t>, policies, </a:t>
            </a:r>
            <a:r>
              <a:rPr lang="en-US" sz="1700" dirty="0" smtClean="0"/>
              <a:t>procedures</a:t>
            </a:r>
            <a:r>
              <a:rPr lang="en-US" sz="1700" dirty="0"/>
              <a:t>, processes, and safe operations. </a:t>
            </a:r>
            <a:endParaRPr lang="en-US" sz="1700" dirty="0" smtClean="0"/>
          </a:p>
          <a:p>
            <a:r>
              <a:rPr lang="en-US" sz="1700" dirty="0" smtClean="0"/>
              <a:t>The purpose of BITS training is to provide a reorientation period for all personnel.  An </a:t>
            </a:r>
            <a:br>
              <a:rPr lang="en-US" sz="1700" dirty="0" smtClean="0"/>
            </a:br>
            <a:r>
              <a:rPr lang="en-US" sz="1700" dirty="0" smtClean="0"/>
              <a:t>effective bits training event is critical to ensure our Marines, Sailors, and civilians remain </a:t>
            </a:r>
            <a:br>
              <a:rPr lang="en-US" sz="1700" dirty="0" smtClean="0"/>
            </a:br>
            <a:r>
              <a:rPr lang="en-US" sz="1700" dirty="0" smtClean="0"/>
              <a:t>focused on their responsibilities after the holiday break, and prepare themselves </a:t>
            </a:r>
            <a:br>
              <a:rPr lang="en-US" sz="1700" dirty="0" smtClean="0"/>
            </a:br>
            <a:r>
              <a:rPr lang="en-US" sz="1700" dirty="0" smtClean="0"/>
              <a:t>to any upcoming challenges they will face in the new year. </a:t>
            </a:r>
          </a:p>
          <a:p>
            <a:r>
              <a:rPr lang="en-US" sz="1700" dirty="0" smtClean="0"/>
              <a:t>The </a:t>
            </a:r>
            <a:r>
              <a:rPr lang="en-US" sz="1700" dirty="0"/>
              <a:t>current COVID-19 challenges we face are unprecedented. </a:t>
            </a:r>
            <a:r>
              <a:rPr lang="en-US" sz="1700" dirty="0" smtClean="0"/>
              <a:t>These training </a:t>
            </a:r>
            <a:br>
              <a:rPr lang="en-US" sz="1700" dirty="0" smtClean="0"/>
            </a:br>
            <a:r>
              <a:rPr lang="en-US" sz="1700" dirty="0" smtClean="0"/>
              <a:t>pauses allow us is dissect our recovery plans and implement additional </a:t>
            </a:r>
            <a:br>
              <a:rPr lang="en-US" sz="1700" dirty="0" smtClean="0"/>
            </a:br>
            <a:r>
              <a:rPr lang="en-US" sz="1700" dirty="0" smtClean="0"/>
              <a:t>mitigation </a:t>
            </a:r>
            <a:r>
              <a:rPr lang="en-US" sz="1700" dirty="0" err="1" smtClean="0"/>
              <a:t>stratagies</a:t>
            </a:r>
            <a:r>
              <a:rPr lang="en-US" sz="1700" dirty="0" smtClean="0"/>
              <a:t> that will further protect our Marines, civilians, families </a:t>
            </a:r>
            <a:br>
              <a:rPr lang="en-US" sz="1700" dirty="0" smtClean="0"/>
            </a:br>
            <a:r>
              <a:rPr lang="en-US" sz="1700" dirty="0" smtClean="0"/>
              <a:t>and </a:t>
            </a:r>
            <a:r>
              <a:rPr lang="en-US" sz="1700" dirty="0"/>
              <a:t>friends while adhering to DOD, USMC and State </a:t>
            </a:r>
            <a:r>
              <a:rPr lang="en-US" sz="1700" dirty="0" smtClean="0"/>
              <a:t>guidelines</a:t>
            </a:r>
            <a:r>
              <a:rPr lang="en-US" sz="1700" dirty="0"/>
              <a:t>. </a:t>
            </a:r>
            <a:endParaRPr lang="en-US" sz="1700" dirty="0" smtClean="0"/>
          </a:p>
          <a:p>
            <a:r>
              <a:rPr lang="en-US" sz="1700" dirty="0" smtClean="0"/>
              <a:t>As we move closer to spring, keep in mind, when </a:t>
            </a:r>
            <a:r>
              <a:rPr lang="en-US" sz="1700" dirty="0"/>
              <a:t>travel bans </a:t>
            </a:r>
            <a:r>
              <a:rPr lang="en-US" sz="1700" dirty="0" smtClean="0"/>
              <a:t>begin to </a:t>
            </a:r>
            <a:br>
              <a:rPr lang="en-US" sz="1700" dirty="0" smtClean="0"/>
            </a:br>
            <a:r>
              <a:rPr lang="en-US" sz="1700" dirty="0" smtClean="0"/>
              <a:t>lift</a:t>
            </a:r>
            <a:r>
              <a:rPr lang="en-US" sz="1700" dirty="0"/>
              <a:t>, all must </a:t>
            </a:r>
            <a:r>
              <a:rPr lang="en-US" sz="1700" dirty="0" smtClean="0"/>
              <a:t>remain aware </a:t>
            </a:r>
            <a:r>
              <a:rPr lang="en-US" sz="1700" dirty="0"/>
              <a:t>of </a:t>
            </a:r>
            <a:r>
              <a:rPr lang="en-US" sz="1700" dirty="0" smtClean="0"/>
              <a:t>their </a:t>
            </a:r>
            <a:r>
              <a:rPr lang="en-US" sz="1700" dirty="0"/>
              <a:t>surroundings. Avoid large groups, and </a:t>
            </a:r>
            <a:r>
              <a:rPr lang="en-US" sz="1700" dirty="0" smtClean="0"/>
              <a:t/>
            </a:r>
            <a:br>
              <a:rPr lang="en-US" sz="1700" dirty="0" smtClean="0"/>
            </a:br>
            <a:r>
              <a:rPr lang="en-US" sz="1700" dirty="0" smtClean="0"/>
              <a:t>do </a:t>
            </a:r>
            <a:r>
              <a:rPr lang="en-US" sz="1700" dirty="0"/>
              <a:t>not touch </a:t>
            </a:r>
            <a:r>
              <a:rPr lang="en-US" sz="1700" dirty="0" smtClean="0"/>
              <a:t>your </a:t>
            </a:r>
            <a:r>
              <a:rPr lang="en-US" sz="1700" dirty="0"/>
              <a:t>face.  </a:t>
            </a:r>
            <a:r>
              <a:rPr lang="en-US" sz="1700" dirty="0" smtClean="0"/>
              <a:t>Avoid </a:t>
            </a:r>
            <a:r>
              <a:rPr lang="en-US" sz="1700" dirty="0"/>
              <a:t>high-touch areas that have been touched </a:t>
            </a:r>
            <a:r>
              <a:rPr lang="en-US" sz="1700" dirty="0" smtClean="0"/>
              <a:t/>
            </a:r>
            <a:br>
              <a:rPr lang="en-US" sz="1700" dirty="0" smtClean="0"/>
            </a:br>
            <a:r>
              <a:rPr lang="en-US" sz="1700" dirty="0" smtClean="0"/>
              <a:t>by </a:t>
            </a:r>
            <a:r>
              <a:rPr lang="en-US" sz="1700" dirty="0"/>
              <a:t>many others.  </a:t>
            </a:r>
            <a:r>
              <a:rPr lang="en-US" sz="1700" dirty="0" smtClean="0"/>
              <a:t>Wash </a:t>
            </a:r>
            <a:r>
              <a:rPr lang="en-US" sz="1700" dirty="0"/>
              <a:t>hands thoroughly (for 20 seconds) and often.  </a:t>
            </a:r>
            <a:r>
              <a:rPr lang="en-US" sz="1700" dirty="0" smtClean="0"/>
              <a:t/>
            </a:r>
            <a:br>
              <a:rPr lang="en-US" sz="1700" dirty="0" smtClean="0"/>
            </a:br>
            <a:r>
              <a:rPr lang="en-US" sz="1700" dirty="0" smtClean="0"/>
              <a:t>Wear </a:t>
            </a:r>
            <a:r>
              <a:rPr lang="en-US" sz="1700" dirty="0"/>
              <a:t>a mask </a:t>
            </a:r>
            <a:r>
              <a:rPr lang="en-US" sz="1700" dirty="0" smtClean="0"/>
              <a:t>when in public locations and remain </a:t>
            </a:r>
            <a:r>
              <a:rPr lang="en-US" sz="1700" dirty="0"/>
              <a:t>at least six-feet from </a:t>
            </a:r>
            <a:r>
              <a:rPr lang="en-US" sz="1700" dirty="0" smtClean="0"/>
              <a:t/>
            </a:r>
            <a:br>
              <a:rPr lang="en-US" sz="1700" dirty="0" smtClean="0"/>
            </a:br>
            <a:r>
              <a:rPr lang="en-US" sz="1700" dirty="0" smtClean="0"/>
              <a:t>others</a:t>
            </a:r>
            <a:r>
              <a:rPr lang="en-US" sz="1700" dirty="0"/>
              <a:t>, </a:t>
            </a:r>
            <a:r>
              <a:rPr lang="en-US" sz="1700" dirty="0" smtClean="0"/>
              <a:t>and </a:t>
            </a:r>
            <a:r>
              <a:rPr lang="en-US" sz="1700" dirty="0"/>
              <a:t>where required (such as on DoD installations.) </a:t>
            </a:r>
          </a:p>
          <a:p>
            <a:endParaRPr lang="en-US" dirty="0"/>
          </a:p>
          <a:p>
            <a:endParaRPr lang="en-US" dirty="0"/>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794" y="4845473"/>
            <a:ext cx="2116024" cy="158701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5398" y="5035435"/>
            <a:ext cx="2176754" cy="163256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7743" y="3790941"/>
            <a:ext cx="2207918" cy="148812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76644" y="2316663"/>
            <a:ext cx="2246174" cy="1684631"/>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59182" y="3895850"/>
            <a:ext cx="1832818" cy="1221442"/>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07010" y="1260474"/>
            <a:ext cx="2139267" cy="1424752"/>
          </a:xfrm>
          <a:prstGeom prst="rect">
            <a:avLst/>
          </a:prstGeom>
        </p:spPr>
      </p:pic>
      <p:sp>
        <p:nvSpPr>
          <p:cNvPr id="10" name="Slide Number Placeholder 9"/>
          <p:cNvSpPr>
            <a:spLocks noGrp="1"/>
          </p:cNvSpPr>
          <p:nvPr>
            <p:ph type="sldNum" sz="quarter" idx="12"/>
          </p:nvPr>
        </p:nvSpPr>
        <p:spPr/>
        <p:txBody>
          <a:bodyPr/>
          <a:lstStyle/>
          <a:p>
            <a:fld id="{6447520A-41CB-47B5-990D-86F29E9B6623}" type="slidenum">
              <a:rPr lang="en-US" smtClean="0"/>
              <a:t>3</a:t>
            </a:fld>
            <a:endParaRPr lang="en-US"/>
          </a:p>
        </p:txBody>
      </p:sp>
    </p:spTree>
    <p:extLst>
      <p:ext uri="{BB962C8B-B14F-4D97-AF65-F5344CB8AC3E}">
        <p14:creationId xmlns:p14="http://schemas.microsoft.com/office/powerpoint/2010/main" val="42540957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i="0" dirty="0" smtClean="0"/>
              <a:t>Overview </a:t>
            </a:r>
            <a:endParaRPr lang="en-US" sz="2800" b="1" i="0" dirty="0"/>
          </a:p>
        </p:txBody>
      </p:sp>
      <p:sp>
        <p:nvSpPr>
          <p:cNvPr id="5" name="Content Placeholder 4"/>
          <p:cNvSpPr>
            <a:spLocks noGrp="1"/>
          </p:cNvSpPr>
          <p:nvPr>
            <p:ph idx="1"/>
          </p:nvPr>
        </p:nvSpPr>
        <p:spPr/>
        <p:txBody>
          <a:bodyPr>
            <a:normAutofit/>
          </a:bodyPr>
          <a:lstStyle/>
          <a:p>
            <a:r>
              <a:rPr lang="en-US" sz="2400" dirty="0" smtClean="0"/>
              <a:t>Your Safety Office - Overview</a:t>
            </a:r>
          </a:p>
          <a:p>
            <a:r>
              <a:rPr lang="en-US" sz="2400" dirty="0" smtClean="0"/>
              <a:t>Safety Resources </a:t>
            </a:r>
          </a:p>
          <a:p>
            <a:r>
              <a:rPr lang="en-US" sz="2400" dirty="0" smtClean="0"/>
              <a:t>Marine Corps Safety Management System (MCSMS)</a:t>
            </a:r>
            <a:endParaRPr lang="en-US" sz="2400" dirty="0"/>
          </a:p>
          <a:p>
            <a:r>
              <a:rPr lang="en-US" sz="2400" dirty="0" smtClean="0"/>
              <a:t>Reorganization of our Motorcycle Club </a:t>
            </a:r>
          </a:p>
          <a:p>
            <a:r>
              <a:rPr lang="en-US" sz="2400" dirty="0" smtClean="0"/>
              <a:t>Web Application</a:t>
            </a:r>
          </a:p>
          <a:p>
            <a:pPr marL="457200" lvl="1" indent="0">
              <a:buNone/>
            </a:pPr>
            <a:r>
              <a:rPr lang="en-US" dirty="0" smtClean="0"/>
              <a:t>-  Updates </a:t>
            </a:r>
          </a:p>
          <a:p>
            <a:r>
              <a:rPr lang="en-US" sz="2400" dirty="0" smtClean="0"/>
              <a:t>Safety Repeats</a:t>
            </a:r>
          </a:p>
          <a:p>
            <a:r>
              <a:rPr lang="en-US" sz="2400" dirty="0" smtClean="0"/>
              <a:t>Force </a:t>
            </a:r>
            <a:r>
              <a:rPr lang="en-US" sz="2400" dirty="0"/>
              <a:t>Preservation </a:t>
            </a:r>
            <a:r>
              <a:rPr lang="en-US" sz="2400" dirty="0" smtClean="0"/>
              <a:t>- CIRRAS </a:t>
            </a:r>
            <a:r>
              <a:rPr lang="en-US" sz="2400" dirty="0"/>
              <a:t>Tool - Wave-top</a:t>
            </a:r>
          </a:p>
          <a:p>
            <a:endParaRPr lang="en-US" sz="2400" dirty="0" smtClean="0"/>
          </a:p>
          <a:p>
            <a:endParaRPr lang="en-US" dirty="0" smtClean="0"/>
          </a:p>
          <a:p>
            <a:endParaRPr lang="en-US" dirty="0" smtClean="0"/>
          </a:p>
          <a:p>
            <a:endParaRPr lang="en-US" dirty="0"/>
          </a:p>
        </p:txBody>
      </p:sp>
      <p:sp>
        <p:nvSpPr>
          <p:cNvPr id="2" name="Slide Number Placeholder 1"/>
          <p:cNvSpPr>
            <a:spLocks noGrp="1"/>
          </p:cNvSpPr>
          <p:nvPr>
            <p:ph type="sldNum" sz="quarter" idx="12"/>
          </p:nvPr>
        </p:nvSpPr>
        <p:spPr/>
        <p:txBody>
          <a:bodyPr/>
          <a:lstStyle/>
          <a:p>
            <a:fld id="{6447520A-41CB-47B5-990D-86F29E9B6623}" type="slidenum">
              <a:rPr lang="en-US" smtClean="0"/>
              <a:t>4</a:t>
            </a:fld>
            <a:endParaRPr lang="en-US"/>
          </a:p>
        </p:txBody>
      </p:sp>
    </p:spTree>
    <p:extLst>
      <p:ext uri="{BB962C8B-B14F-4D97-AF65-F5344CB8AC3E}">
        <p14:creationId xmlns:p14="http://schemas.microsoft.com/office/powerpoint/2010/main" val="19360619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i="0" dirty="0" smtClean="0"/>
              <a:t>Safety “360 Degree Awareness”</a:t>
            </a:r>
            <a:endParaRPr lang="en-US" sz="2800" i="0" dirty="0"/>
          </a:p>
        </p:txBody>
      </p:sp>
      <p:sp>
        <p:nvSpPr>
          <p:cNvPr id="3" name="Content Placeholder 2"/>
          <p:cNvSpPr>
            <a:spLocks noGrp="1"/>
          </p:cNvSpPr>
          <p:nvPr>
            <p:ph idx="1"/>
          </p:nvPr>
        </p:nvSpPr>
        <p:spPr>
          <a:xfrm>
            <a:off x="838200" y="1548882"/>
            <a:ext cx="10515600" cy="4963885"/>
          </a:xfrm>
        </p:spPr>
        <p:txBody>
          <a:bodyPr>
            <a:normAutofit lnSpcReduction="10000"/>
          </a:bodyPr>
          <a:lstStyle/>
          <a:p>
            <a:pPr marL="285750" indent="-285750">
              <a:spcBef>
                <a:spcPct val="0"/>
              </a:spcBef>
            </a:pPr>
            <a:r>
              <a:rPr lang="en-US" sz="1500" dirty="0"/>
              <a:t>To provide Marines, Sailors, Civilians and their families assigned to Henderson Hall with Ground Safety, Occupational Safety and Environmental Protection Programs and Services.</a:t>
            </a:r>
          </a:p>
          <a:p>
            <a:pPr lvl="1">
              <a:spcBef>
                <a:spcPct val="0"/>
              </a:spcBef>
              <a:buFontTx/>
              <a:buChar char="-"/>
            </a:pPr>
            <a:r>
              <a:rPr lang="en-US" sz="1500" dirty="0"/>
              <a:t>BLUF - The Command Safety Office is your _end state_ for all safety requirements and programs.</a:t>
            </a:r>
          </a:p>
          <a:p>
            <a:pPr lvl="1">
              <a:spcBef>
                <a:spcPct val="0"/>
              </a:spcBef>
              <a:buFontTx/>
              <a:buChar char="-"/>
            </a:pPr>
            <a:r>
              <a:rPr lang="en-US" sz="1500" dirty="0"/>
              <a:t>Commands Safety Culture – 360 Degree Awareness -  Families included!</a:t>
            </a:r>
          </a:p>
          <a:p>
            <a:pPr marL="400050" lvl="1" indent="0">
              <a:spcBef>
                <a:spcPct val="0"/>
              </a:spcBef>
              <a:buNone/>
            </a:pPr>
            <a:r>
              <a:rPr lang="en-US" sz="1500" dirty="0"/>
              <a:t> </a:t>
            </a:r>
          </a:p>
          <a:p>
            <a:pPr marL="285750" indent="-285750">
              <a:spcBef>
                <a:spcPct val="0"/>
              </a:spcBef>
            </a:pPr>
            <a:r>
              <a:rPr lang="en-US" sz="1500" dirty="0"/>
              <a:t>Training</a:t>
            </a:r>
          </a:p>
          <a:p>
            <a:pPr lvl="1">
              <a:spcBef>
                <a:spcPct val="0"/>
              </a:spcBef>
              <a:buFontTx/>
              <a:buChar char="-"/>
            </a:pPr>
            <a:r>
              <a:rPr lang="en-US" sz="1500" dirty="0"/>
              <a:t>Back in the Saddle (BITS) 101 Days of Summer Stand downs </a:t>
            </a:r>
          </a:p>
          <a:p>
            <a:pPr lvl="1">
              <a:spcBef>
                <a:spcPct val="0"/>
              </a:spcBef>
              <a:buFontTx/>
              <a:buChar char="-"/>
            </a:pPr>
            <a:r>
              <a:rPr lang="en-US" sz="1500" dirty="0"/>
              <a:t>Load Lifting Equipment Programs, USR, OSHA 10 and 30 hour (Certification course)</a:t>
            </a:r>
          </a:p>
          <a:p>
            <a:pPr lvl="1">
              <a:spcBef>
                <a:spcPct val="0"/>
              </a:spcBef>
              <a:buFontTx/>
              <a:buChar char="-"/>
            </a:pPr>
            <a:r>
              <a:rPr lang="en-US" sz="1500" dirty="0"/>
              <a:t>Risk Management Training (Biennial – every two years)   </a:t>
            </a:r>
          </a:p>
          <a:p>
            <a:pPr marL="400050" lvl="1" indent="0">
              <a:spcBef>
                <a:spcPct val="0"/>
              </a:spcBef>
              <a:buNone/>
            </a:pPr>
            <a:endParaRPr lang="en-US" sz="1500" dirty="0"/>
          </a:p>
          <a:p>
            <a:pPr marL="285750" indent="-285750">
              <a:spcBef>
                <a:spcPct val="0"/>
              </a:spcBef>
            </a:pPr>
            <a:r>
              <a:rPr lang="en-US" sz="1500" dirty="0"/>
              <a:t>Mishap Reporting</a:t>
            </a:r>
          </a:p>
          <a:p>
            <a:pPr lvl="1">
              <a:spcBef>
                <a:spcPct val="0"/>
              </a:spcBef>
              <a:buFontTx/>
              <a:buChar char="-"/>
            </a:pPr>
            <a:r>
              <a:rPr lang="en-US" sz="1500" dirty="0"/>
              <a:t>Report all mishaps and near misses – Light duty injuries included (There is no repercussions)  </a:t>
            </a:r>
          </a:p>
          <a:p>
            <a:pPr lvl="1">
              <a:spcBef>
                <a:spcPct val="0"/>
              </a:spcBef>
              <a:buFontTx/>
              <a:buChar char="-"/>
            </a:pPr>
            <a:r>
              <a:rPr lang="en-US" sz="1500" dirty="0"/>
              <a:t>Company Office/s is your Liaison for reporting mishaps</a:t>
            </a:r>
          </a:p>
          <a:p>
            <a:pPr lvl="1">
              <a:spcBef>
                <a:spcPct val="0"/>
              </a:spcBef>
              <a:buFontTx/>
              <a:buChar char="-"/>
            </a:pPr>
            <a:r>
              <a:rPr lang="en-US" sz="1500" dirty="0"/>
              <a:t>Supervisors Mishap and Near Miss Reporting form</a:t>
            </a:r>
          </a:p>
          <a:p>
            <a:pPr lvl="1">
              <a:spcBef>
                <a:spcPct val="0"/>
              </a:spcBef>
              <a:buFontTx/>
              <a:buChar char="-"/>
            </a:pPr>
            <a:r>
              <a:rPr lang="en-US" sz="1500" dirty="0"/>
              <a:t>Include Safety in all PCRs.     </a:t>
            </a:r>
          </a:p>
          <a:p>
            <a:pPr marL="400050" lvl="1" indent="0">
              <a:spcBef>
                <a:spcPct val="0"/>
              </a:spcBef>
              <a:buNone/>
            </a:pPr>
            <a:endParaRPr lang="en-US" sz="1500" dirty="0"/>
          </a:p>
          <a:p>
            <a:pPr marL="285750" indent="-285750">
              <a:spcBef>
                <a:spcPct val="0"/>
              </a:spcBef>
            </a:pPr>
            <a:r>
              <a:rPr lang="en-US" sz="1500" dirty="0"/>
              <a:t>Promotional Materials.</a:t>
            </a:r>
          </a:p>
          <a:p>
            <a:pPr lvl="1">
              <a:spcBef>
                <a:spcPct val="0"/>
              </a:spcBef>
              <a:buFontTx/>
              <a:buChar char="-"/>
            </a:pPr>
            <a:r>
              <a:rPr lang="en-US" sz="1500" dirty="0"/>
              <a:t>National Safety Councils Family Safety and Health Magazine:  Disseminated throughout the command to include the Pentagon.  Web link is also available (Weekly Gouge – Command Web App)</a:t>
            </a:r>
          </a:p>
          <a:p>
            <a:pPr lvl="1">
              <a:spcBef>
                <a:spcPct val="0"/>
              </a:spcBef>
              <a:buFontTx/>
              <a:buChar char="-"/>
            </a:pPr>
            <a:r>
              <a:rPr lang="en-US" sz="1500" dirty="0"/>
              <a:t>Quick Books, “Safety Checks” new letters, training power points </a:t>
            </a:r>
          </a:p>
          <a:p>
            <a:pPr marL="400050" lvl="1" indent="0">
              <a:spcBef>
                <a:spcPct val="0"/>
              </a:spcBef>
              <a:buNone/>
            </a:pPr>
            <a:r>
              <a:rPr lang="en-US" sz="1500" dirty="0"/>
              <a:t> </a:t>
            </a:r>
          </a:p>
          <a:p>
            <a:pPr marL="285750" indent="-285750">
              <a:spcBef>
                <a:spcPct val="0"/>
              </a:spcBef>
            </a:pPr>
            <a:r>
              <a:rPr lang="en-US" sz="1500" dirty="0"/>
              <a:t>Motorcycle Safety Program</a:t>
            </a:r>
          </a:p>
          <a:p>
            <a:pPr lvl="1">
              <a:spcBef>
                <a:spcPct val="0"/>
              </a:spcBef>
              <a:buFontTx/>
              <a:buChar char="-"/>
            </a:pPr>
            <a:r>
              <a:rPr lang="en-US" sz="1500" dirty="0"/>
              <a:t>Henderson Hall Motorcycle </a:t>
            </a:r>
            <a:r>
              <a:rPr lang="en-US" sz="1500" dirty="0" smtClean="0"/>
              <a:t>– All </a:t>
            </a:r>
            <a:r>
              <a:rPr lang="en-US" sz="1500" dirty="0"/>
              <a:t>Riders who own a motorcycle will participate i.e. meetings, events etc. Club Rides are not mandatory Provide all information to the Club representatives i.e. license, insurance, training etc.</a:t>
            </a:r>
          </a:p>
          <a:p>
            <a:pPr lvl="1">
              <a:spcBef>
                <a:spcPct val="0"/>
              </a:spcBef>
              <a:buFontTx/>
              <a:buChar char="-"/>
            </a:pPr>
            <a:r>
              <a:rPr lang="en-US" sz="1500" dirty="0"/>
              <a:t>Attend required training:  ESAMS,  (MCBQ, Ft Belvoir, Anacostia    </a:t>
            </a:r>
          </a:p>
          <a:p>
            <a:endParaRPr lang="en-US" dirty="0"/>
          </a:p>
        </p:txBody>
      </p:sp>
      <p:sp>
        <p:nvSpPr>
          <p:cNvPr id="4" name="Slide Number Placeholder 3"/>
          <p:cNvSpPr>
            <a:spLocks noGrp="1"/>
          </p:cNvSpPr>
          <p:nvPr>
            <p:ph type="sldNum" sz="quarter" idx="12"/>
          </p:nvPr>
        </p:nvSpPr>
        <p:spPr/>
        <p:txBody>
          <a:bodyPr/>
          <a:lstStyle/>
          <a:p>
            <a:fld id="{6447520A-41CB-47B5-990D-86F29E9B6623}" type="slidenum">
              <a:rPr lang="en-US" smtClean="0"/>
              <a:t>5</a:t>
            </a:fld>
            <a:endParaRPr lang="en-US"/>
          </a:p>
        </p:txBody>
      </p:sp>
    </p:spTree>
    <p:extLst>
      <p:ext uri="{BB962C8B-B14F-4D97-AF65-F5344CB8AC3E}">
        <p14:creationId xmlns:p14="http://schemas.microsoft.com/office/powerpoint/2010/main" val="24770001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i="0" dirty="0" smtClean="0"/>
              <a:t>Safety Resources  </a:t>
            </a:r>
            <a:endParaRPr lang="en-US" sz="2800" i="0"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3559" r="23299"/>
          <a:stretch/>
        </p:blipFill>
        <p:spPr>
          <a:xfrm>
            <a:off x="4124856" y="4058065"/>
            <a:ext cx="1274524" cy="2402494"/>
          </a:xfrm>
          <a:prstGeom prst="rect">
            <a:avLst/>
          </a:prstGeom>
        </p:spPr>
      </p:pic>
      <p:pic>
        <p:nvPicPr>
          <p:cNvPr id="5" name="Picture 4"/>
          <p:cNvPicPr>
            <a:picLocks noChangeAspect="1"/>
          </p:cNvPicPr>
          <p:nvPr/>
        </p:nvPicPr>
        <p:blipFill rotWithShape="1">
          <a:blip r:embed="rId3"/>
          <a:srcRect l="31726" t="13757" r="32084" b="7630"/>
          <a:stretch/>
        </p:blipFill>
        <p:spPr>
          <a:xfrm>
            <a:off x="8920064" y="1337291"/>
            <a:ext cx="2786160" cy="3588004"/>
          </a:xfrm>
          <a:prstGeom prst="rect">
            <a:avLst/>
          </a:prstGeom>
          <a:ln>
            <a:solidFill>
              <a:schemeClr val="tx1"/>
            </a:solidFill>
          </a:ln>
        </p:spPr>
      </p:pic>
      <p:sp>
        <p:nvSpPr>
          <p:cNvPr id="6" name="TextBox 5"/>
          <p:cNvSpPr txBox="1"/>
          <p:nvPr/>
        </p:nvSpPr>
        <p:spPr>
          <a:xfrm>
            <a:off x="4128063" y="6426334"/>
            <a:ext cx="1252266" cy="246221"/>
          </a:xfrm>
          <a:prstGeom prst="rect">
            <a:avLst/>
          </a:prstGeom>
          <a:noFill/>
        </p:spPr>
        <p:txBody>
          <a:bodyPr wrap="none" rtlCol="0">
            <a:spAutoFit/>
          </a:bodyPr>
          <a:lstStyle/>
          <a:p>
            <a:r>
              <a:rPr lang="en-US" sz="1000" b="1" dirty="0" smtClean="0"/>
              <a:t>Command Web App</a:t>
            </a:r>
            <a:endParaRPr lang="en-US" sz="1000" b="1"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71576">
            <a:off x="2487296" y="1786571"/>
            <a:ext cx="1468659" cy="2159326"/>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9501" y="1537545"/>
            <a:ext cx="1498601" cy="2197948"/>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28787" y="5118565"/>
            <a:ext cx="2838450" cy="1609725"/>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9996627">
            <a:off x="447888" y="1743560"/>
            <a:ext cx="1407974" cy="2070102"/>
          </a:xfrm>
          <a:prstGeom prst="rect">
            <a:avLst/>
          </a:prstGeom>
        </p:spPr>
      </p:pic>
      <p:pic>
        <p:nvPicPr>
          <p:cNvPr id="12" name="Picture 11"/>
          <p:cNvPicPr>
            <a:picLocks noChangeAspect="1"/>
          </p:cNvPicPr>
          <p:nvPr/>
        </p:nvPicPr>
        <p:blipFill rotWithShape="1">
          <a:blip r:embed="rId8"/>
          <a:srcRect l="29643" t="14658" r="30535" b="1707"/>
          <a:stretch/>
        </p:blipFill>
        <p:spPr>
          <a:xfrm>
            <a:off x="1222333" y="4205312"/>
            <a:ext cx="2001345" cy="2491959"/>
          </a:xfrm>
          <a:prstGeom prst="rect">
            <a:avLst/>
          </a:prstGeom>
        </p:spPr>
      </p:pic>
      <p:pic>
        <p:nvPicPr>
          <p:cNvPr id="13" name="Picture 12"/>
          <p:cNvPicPr>
            <a:picLocks noChangeAspect="1"/>
          </p:cNvPicPr>
          <p:nvPr/>
        </p:nvPicPr>
        <p:blipFill rotWithShape="1">
          <a:blip r:embed="rId9"/>
          <a:srcRect l="39891" t="22727" r="26815" b="10079"/>
          <a:stretch/>
        </p:blipFill>
        <p:spPr>
          <a:xfrm>
            <a:off x="4392395" y="1409969"/>
            <a:ext cx="2027444" cy="2453099"/>
          </a:xfrm>
          <a:prstGeom prst="rect">
            <a:avLst/>
          </a:prstGeom>
          <a:ln>
            <a:solidFill>
              <a:schemeClr val="tx1"/>
            </a:solidFill>
          </a:ln>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557867" y="4154747"/>
            <a:ext cx="3012432" cy="681383"/>
          </a:xfrm>
          <a:prstGeom prst="rect">
            <a:avLst/>
          </a:prstGeom>
          <a:ln>
            <a:solidFill>
              <a:schemeClr val="tx1"/>
            </a:solidFill>
          </a:ln>
        </p:spPr>
      </p:pic>
      <p:pic>
        <p:nvPicPr>
          <p:cNvPr id="15" name="Picture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42660" y="4983957"/>
            <a:ext cx="1223796" cy="1713314"/>
          </a:xfrm>
          <a:prstGeom prst="rect">
            <a:avLst/>
          </a:prstGeom>
        </p:spPr>
      </p:pic>
      <p:pic>
        <p:nvPicPr>
          <p:cNvPr id="17" name="Picture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844053" y="1537546"/>
            <a:ext cx="1649097" cy="2204676"/>
          </a:xfrm>
          <a:prstGeom prst="rect">
            <a:avLst/>
          </a:prstGeom>
        </p:spPr>
      </p:pic>
      <p:sp>
        <p:nvSpPr>
          <p:cNvPr id="3" name="Slide Number Placeholder 2"/>
          <p:cNvSpPr>
            <a:spLocks noGrp="1"/>
          </p:cNvSpPr>
          <p:nvPr>
            <p:ph type="sldNum" sz="quarter" idx="12"/>
          </p:nvPr>
        </p:nvSpPr>
        <p:spPr/>
        <p:txBody>
          <a:bodyPr/>
          <a:lstStyle/>
          <a:p>
            <a:fld id="{6447520A-41CB-47B5-990D-86F29E9B6623}" type="slidenum">
              <a:rPr lang="en-US" smtClean="0"/>
              <a:t>6</a:t>
            </a:fld>
            <a:endParaRPr lang="en-US"/>
          </a:p>
        </p:txBody>
      </p:sp>
    </p:spTree>
    <p:extLst>
      <p:ext uri="{BB962C8B-B14F-4D97-AF65-F5344CB8AC3E}">
        <p14:creationId xmlns:p14="http://schemas.microsoft.com/office/powerpoint/2010/main" val="19272189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i="0" dirty="0" smtClean="0"/>
              <a:t>Marine Corps Safety Management System (MCSMS)</a:t>
            </a:r>
            <a:endParaRPr lang="en-US" sz="2800" i="0" dirty="0"/>
          </a:p>
        </p:txBody>
      </p:sp>
      <p:sp>
        <p:nvSpPr>
          <p:cNvPr id="3" name="Content Placeholder 2"/>
          <p:cNvSpPr>
            <a:spLocks noGrp="1"/>
          </p:cNvSpPr>
          <p:nvPr>
            <p:ph idx="1"/>
          </p:nvPr>
        </p:nvSpPr>
        <p:spPr>
          <a:xfrm>
            <a:off x="102638" y="1422071"/>
            <a:ext cx="4879910" cy="5213191"/>
          </a:xfrm>
        </p:spPr>
        <p:txBody>
          <a:bodyPr>
            <a:normAutofit fontScale="47500" lnSpcReduction="20000"/>
          </a:bodyPr>
          <a:lstStyle/>
          <a:p>
            <a:endParaRPr lang="en-US" dirty="0" smtClean="0"/>
          </a:p>
          <a:p>
            <a:r>
              <a:rPr lang="en-US" sz="3300" dirty="0" smtClean="0"/>
              <a:t>The </a:t>
            </a:r>
            <a:r>
              <a:rPr lang="en-US" sz="3300" dirty="0"/>
              <a:t>Marine Corps Safety Management System (MCSMS) provides a framework for redefining safety in terms of risk management, and refocusing safety on achieving operational excellence. Specifically, “safety” becomes the execution of the discrete tasks associated with the Risk Management process: identifying hazards, assessing risks, </a:t>
            </a:r>
            <a:r>
              <a:rPr lang="en-US" sz="3300" dirty="0" smtClean="0"/>
              <a:t>and </a:t>
            </a:r>
            <a:r>
              <a:rPr lang="en-US" sz="3300" dirty="0"/>
              <a:t>implementing controls. This systems approach moves beyond the legacy focus on preventing mishaps by refocusing on the application of high standards, attaining operational excellence, and improving readiness. </a:t>
            </a:r>
            <a:endParaRPr lang="en-US" sz="3300" dirty="0" smtClean="0"/>
          </a:p>
          <a:p>
            <a:endParaRPr lang="en-US" sz="2100" dirty="0" smtClean="0"/>
          </a:p>
          <a:p>
            <a:r>
              <a:rPr lang="en-US" sz="3300" dirty="0" smtClean="0"/>
              <a:t>Marine </a:t>
            </a:r>
            <a:r>
              <a:rPr lang="en-US" sz="3300" dirty="0"/>
              <a:t>Corps Safety Management System and cancels the legacy Safety Program. The Order consists of a Base Order and five Volumes: Volume 1 Marine Corps Safety Management System Overview, Volume 2 Risk Management, Volume 3 Marine Corps Traffic Safety Program, Volume 4 Marine Corps Aviation Safety, and Volume 5 Recreation and Off-Duty Safety (RODS) Program. Three additional volumes will be added in FY 2021, Volume 6 Safety and Occupational Health Program, Volume 7: Marine Corps Radiation Safety Program, and Volume 8: Marine Corps Explosives Safety Management Program. </a:t>
            </a:r>
          </a:p>
        </p:txBody>
      </p:sp>
      <p:pic>
        <p:nvPicPr>
          <p:cNvPr id="4" name="Picture 3"/>
          <p:cNvPicPr>
            <a:picLocks noChangeAspect="1"/>
          </p:cNvPicPr>
          <p:nvPr/>
        </p:nvPicPr>
        <p:blipFill>
          <a:blip r:embed="rId2"/>
          <a:stretch>
            <a:fillRect/>
          </a:stretch>
        </p:blipFill>
        <p:spPr>
          <a:xfrm>
            <a:off x="5237788" y="1420489"/>
            <a:ext cx="6754953" cy="4904111"/>
          </a:xfrm>
          <a:prstGeom prst="rect">
            <a:avLst/>
          </a:prstGeom>
        </p:spPr>
      </p:pic>
      <p:sp>
        <p:nvSpPr>
          <p:cNvPr id="5" name="Slide Number Placeholder 4"/>
          <p:cNvSpPr>
            <a:spLocks noGrp="1"/>
          </p:cNvSpPr>
          <p:nvPr>
            <p:ph type="sldNum" sz="quarter" idx="12"/>
          </p:nvPr>
        </p:nvSpPr>
        <p:spPr/>
        <p:txBody>
          <a:bodyPr/>
          <a:lstStyle/>
          <a:p>
            <a:fld id="{6447520A-41CB-47B5-990D-86F29E9B6623}" type="slidenum">
              <a:rPr lang="en-US" smtClean="0"/>
              <a:t>7</a:t>
            </a:fld>
            <a:endParaRPr lang="en-US"/>
          </a:p>
        </p:txBody>
      </p:sp>
    </p:spTree>
    <p:extLst>
      <p:ext uri="{BB962C8B-B14F-4D97-AF65-F5344CB8AC3E}">
        <p14:creationId xmlns:p14="http://schemas.microsoft.com/office/powerpoint/2010/main" val="16382336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i="0" dirty="0"/>
              <a:t>MCSMS Overview </a:t>
            </a:r>
            <a:endParaRPr lang="en-US" sz="2800" dirty="0"/>
          </a:p>
        </p:txBody>
      </p:sp>
      <p:sp>
        <p:nvSpPr>
          <p:cNvPr id="3" name="Content Placeholder 2"/>
          <p:cNvSpPr>
            <a:spLocks noGrp="1"/>
          </p:cNvSpPr>
          <p:nvPr>
            <p:ph idx="1"/>
          </p:nvPr>
        </p:nvSpPr>
        <p:spPr/>
        <p:txBody>
          <a:bodyPr>
            <a:normAutofit/>
          </a:bodyPr>
          <a:lstStyle/>
          <a:p>
            <a:r>
              <a:rPr lang="en-US" sz="2000" dirty="0" smtClean="0"/>
              <a:t>Recent Executive Safety Board (ESB) Discussion</a:t>
            </a:r>
          </a:p>
          <a:p>
            <a:r>
              <a:rPr lang="en-US" sz="2000" dirty="0" smtClean="0"/>
              <a:t>Just </a:t>
            </a:r>
            <a:r>
              <a:rPr lang="en-US" sz="2000" dirty="0"/>
              <a:t>Culture. The foundation for a functioning safety management system and a healthy safety culture is the establishment of a just vice a punitive culture. In a just culture, when leaders become aware of a hazard, near miss or mistake they should focus on “what happened and why” vice “culpability and punishment.” A just culture fosters partnerships, builds trust between team members, and encourages the identification of hazards, near miss events, and mistakes. A just culture requires reporting without fear of reprisal or adverse action. A just culture is not possible when leaders do not allow mistakes or apply a zero defect mentality. </a:t>
            </a:r>
          </a:p>
          <a:p>
            <a:r>
              <a:rPr lang="en-US" sz="2000" dirty="0" smtClean="0">
                <a:solidFill>
                  <a:srgbClr val="FF0000"/>
                </a:solidFill>
              </a:rPr>
              <a:t>Four </a:t>
            </a:r>
            <a:r>
              <a:rPr lang="en-US" sz="2000" dirty="0">
                <a:solidFill>
                  <a:srgbClr val="FF0000"/>
                </a:solidFill>
              </a:rPr>
              <a:t>Pillars. </a:t>
            </a:r>
            <a:r>
              <a:rPr lang="en-US" sz="2000" dirty="0"/>
              <a:t>The management system is organized using four distinct pillars: Policy and Leadership, Risk Management, Safety Assurance, and Safety Promotions and Training. Commanders at all levels shall create their own SMS that accounts for their assigned mission and geographic location. </a:t>
            </a:r>
          </a:p>
        </p:txBody>
      </p:sp>
      <p:sp>
        <p:nvSpPr>
          <p:cNvPr id="4" name="Slide Number Placeholder 3"/>
          <p:cNvSpPr>
            <a:spLocks noGrp="1"/>
          </p:cNvSpPr>
          <p:nvPr>
            <p:ph type="sldNum" sz="quarter" idx="12"/>
          </p:nvPr>
        </p:nvSpPr>
        <p:spPr/>
        <p:txBody>
          <a:bodyPr/>
          <a:lstStyle/>
          <a:p>
            <a:fld id="{6447520A-41CB-47B5-990D-86F29E9B6623}" type="slidenum">
              <a:rPr lang="en-US" smtClean="0"/>
              <a:t>8</a:t>
            </a:fld>
            <a:endParaRPr lang="en-US"/>
          </a:p>
        </p:txBody>
      </p:sp>
    </p:spTree>
    <p:extLst>
      <p:ext uri="{BB962C8B-B14F-4D97-AF65-F5344CB8AC3E}">
        <p14:creationId xmlns:p14="http://schemas.microsoft.com/office/powerpoint/2010/main" val="12450436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i="0" dirty="0" smtClean="0"/>
              <a:t>MCSMS cont. 		“Pillars Broken Down”</a:t>
            </a:r>
            <a:endParaRPr lang="en-US" sz="2800" i="0" dirty="0"/>
          </a:p>
        </p:txBody>
      </p:sp>
      <p:sp>
        <p:nvSpPr>
          <p:cNvPr id="3" name="Content Placeholder 2"/>
          <p:cNvSpPr>
            <a:spLocks noGrp="1"/>
          </p:cNvSpPr>
          <p:nvPr>
            <p:ph idx="1"/>
          </p:nvPr>
        </p:nvSpPr>
        <p:spPr/>
        <p:txBody>
          <a:bodyPr>
            <a:normAutofit fontScale="70000" lnSpcReduction="20000"/>
          </a:bodyPr>
          <a:lstStyle/>
          <a:p>
            <a:r>
              <a:rPr lang="en-US" b="1" dirty="0">
                <a:solidFill>
                  <a:srgbClr val="FF0000"/>
                </a:solidFill>
              </a:rPr>
              <a:t>(Pillar 1) Policy and Leadership. </a:t>
            </a:r>
            <a:r>
              <a:rPr lang="en-US" dirty="0"/>
              <a:t>Operational safety policy defines the processes and organizational structure needed to meet both readiness and capability goals. Visible senior leader advocacy for the universal application of risk management reinforces commitment to meeting identified standards. Relevant policy matched with enthusiastic leader engagement underpins the reporting culture required to improve readiness and prevent mishaps</a:t>
            </a:r>
            <a:r>
              <a:rPr lang="en-US" dirty="0" smtClean="0"/>
              <a:t>. </a:t>
            </a:r>
          </a:p>
          <a:p>
            <a:r>
              <a:rPr lang="en-US" b="1" dirty="0" smtClean="0">
                <a:solidFill>
                  <a:srgbClr val="FF0000"/>
                </a:solidFill>
              </a:rPr>
              <a:t>(</a:t>
            </a:r>
            <a:r>
              <a:rPr lang="en-US" b="1" dirty="0">
                <a:solidFill>
                  <a:srgbClr val="FF0000"/>
                </a:solidFill>
              </a:rPr>
              <a:t>Pillar 2) Risk Management. </a:t>
            </a:r>
            <a:r>
              <a:rPr lang="en-US" dirty="0"/>
              <a:t>All leaders must continuously communicate the importance of consistently applying Risk Management. Leaders must embed the Risk Management process (identify hazards, assess risks, implement controls) into day-to-day operations, deliberate planning processes, and warfighting</a:t>
            </a:r>
            <a:r>
              <a:rPr lang="en-US" dirty="0" smtClean="0"/>
              <a:t>.</a:t>
            </a:r>
          </a:p>
          <a:p>
            <a:r>
              <a:rPr lang="en-US" b="1" dirty="0" smtClean="0">
                <a:solidFill>
                  <a:srgbClr val="FF0000"/>
                </a:solidFill>
              </a:rPr>
              <a:t>(</a:t>
            </a:r>
            <a:r>
              <a:rPr lang="en-US" b="1" dirty="0">
                <a:solidFill>
                  <a:srgbClr val="FF0000"/>
                </a:solidFill>
              </a:rPr>
              <a:t>Pillar 3) Safety Assurance. </a:t>
            </a:r>
            <a:r>
              <a:rPr lang="en-US" dirty="0"/>
              <a:t>Evaluations and inspections provide commanders verification that the key elements of the MCSMS are functioning, and guide continuous improvement efforts. Management of the system requires measuring key metrics of the system’s performance</a:t>
            </a:r>
            <a:r>
              <a:rPr lang="en-US" dirty="0" smtClean="0"/>
              <a:t>. </a:t>
            </a:r>
          </a:p>
          <a:p>
            <a:r>
              <a:rPr lang="en-US" b="1" dirty="0" smtClean="0">
                <a:solidFill>
                  <a:srgbClr val="FF0000"/>
                </a:solidFill>
              </a:rPr>
              <a:t>(</a:t>
            </a:r>
            <a:r>
              <a:rPr lang="en-US" b="1" dirty="0">
                <a:solidFill>
                  <a:srgbClr val="FF0000"/>
                </a:solidFill>
              </a:rPr>
              <a:t>Pillar 4) Safety Promotions and Training.</a:t>
            </a:r>
            <a:r>
              <a:rPr lang="en-US" b="1" dirty="0"/>
              <a:t> </a:t>
            </a:r>
            <a:r>
              <a:rPr lang="en-US" dirty="0"/>
              <a:t>The communication of lessons learned and case studies, training, and other actions create a positive safety </a:t>
            </a:r>
            <a:r>
              <a:rPr lang="en-US" dirty="0" smtClean="0"/>
              <a:t>culture </a:t>
            </a:r>
            <a:r>
              <a:rPr lang="en-US" dirty="0"/>
              <a:t>learned and case studies, training, and other actions create a positive safety culture across all echelons of Marine Corps organizations and activities. </a:t>
            </a:r>
            <a:r>
              <a:rPr lang="en-US" dirty="0" smtClean="0"/>
              <a:t> </a:t>
            </a:r>
            <a:endParaRPr lang="en-US" dirty="0"/>
          </a:p>
        </p:txBody>
      </p:sp>
      <p:sp>
        <p:nvSpPr>
          <p:cNvPr id="4" name="Slide Number Placeholder 3"/>
          <p:cNvSpPr>
            <a:spLocks noGrp="1"/>
          </p:cNvSpPr>
          <p:nvPr>
            <p:ph type="sldNum" sz="quarter" idx="12"/>
          </p:nvPr>
        </p:nvSpPr>
        <p:spPr/>
        <p:txBody>
          <a:bodyPr/>
          <a:lstStyle/>
          <a:p>
            <a:fld id="{6447520A-41CB-47B5-990D-86F29E9B6623}" type="slidenum">
              <a:rPr lang="en-US" smtClean="0"/>
              <a:t>9</a:t>
            </a:fld>
            <a:endParaRPr lang="en-US"/>
          </a:p>
        </p:txBody>
      </p:sp>
    </p:spTree>
    <p:extLst>
      <p:ext uri="{BB962C8B-B14F-4D97-AF65-F5344CB8AC3E}">
        <p14:creationId xmlns:p14="http://schemas.microsoft.com/office/powerpoint/2010/main" val="41490913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2591</TotalTime>
  <Words>1822</Words>
  <Application>Microsoft Office PowerPoint</Application>
  <PresentationFormat>Widescreen</PresentationFormat>
  <Paragraphs>157</Paragraphs>
  <Slides>15</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15</vt:i4>
      </vt:variant>
    </vt:vector>
  </HeadingPairs>
  <TitlesOfParts>
    <vt:vector size="20" baseType="lpstr">
      <vt:lpstr>Arial</vt:lpstr>
      <vt:lpstr>Calibri</vt:lpstr>
      <vt:lpstr>Calibri Light</vt:lpstr>
      <vt:lpstr>Office Theme</vt:lpstr>
      <vt:lpstr>Custom Design</vt:lpstr>
      <vt:lpstr>PowerPoint Presentation</vt:lpstr>
      <vt:lpstr>Summary of Virtual Events</vt:lpstr>
      <vt:lpstr>Operational Pauses</vt:lpstr>
      <vt:lpstr>Overview </vt:lpstr>
      <vt:lpstr>Safety “360 Degree Awareness”</vt:lpstr>
      <vt:lpstr>Safety Resources  </vt:lpstr>
      <vt:lpstr>Marine Corps Safety Management System (MCSMS)</vt:lpstr>
      <vt:lpstr>MCSMS Overview </vt:lpstr>
      <vt:lpstr>MCSMS cont.   “Pillars Broken Down”</vt:lpstr>
      <vt:lpstr> Reorganization of our Motorcycle Club  </vt:lpstr>
      <vt:lpstr> Web Application Updates  </vt:lpstr>
      <vt:lpstr> Safety Repeats  </vt:lpstr>
      <vt:lpstr>Force Preservation </vt:lpstr>
      <vt:lpstr> CIRRAS Wave-Top </vt:lpstr>
      <vt:lpstr>      </vt:lpstr>
    </vt:vector>
  </TitlesOfParts>
  <Company>USMC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Barnett CIV Kenneth W</dc:creator>
  <cp:lastModifiedBy>Barnett CIV Kenneth W</cp:lastModifiedBy>
  <cp:revision>191</cp:revision>
  <dcterms:created xsi:type="dcterms:W3CDTF">2020-05-09T13:28:27Z</dcterms:created>
  <dcterms:modified xsi:type="dcterms:W3CDTF">2021-02-04T14:25:23Z</dcterms:modified>
</cp:coreProperties>
</file>